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7"/>
  </p:notesMasterIdLst>
  <p:sldIdLst>
    <p:sldId id="845" r:id="rId3"/>
    <p:sldId id="933" r:id="rId4"/>
    <p:sldId id="942" r:id="rId5"/>
    <p:sldId id="932" r:id="rId6"/>
    <p:sldId id="950" r:id="rId7"/>
    <p:sldId id="949" r:id="rId8"/>
    <p:sldId id="934" r:id="rId9"/>
    <p:sldId id="948" r:id="rId10"/>
    <p:sldId id="944" r:id="rId11"/>
    <p:sldId id="946" r:id="rId12"/>
    <p:sldId id="953" r:id="rId13"/>
    <p:sldId id="951" r:id="rId14"/>
    <p:sldId id="947" r:id="rId15"/>
    <p:sldId id="95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9AE8"/>
    <a:srgbClr val="E89F4F"/>
    <a:srgbClr val="71DEE8"/>
    <a:srgbClr val="E89FE4"/>
    <a:srgbClr val="5EC3E3"/>
    <a:srgbClr val="E47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5574"/>
  </p:normalViewPr>
  <p:slideViewPr>
    <p:cSldViewPr snapToGrid="0" snapToObjects="1">
      <p:cViewPr>
        <p:scale>
          <a:sx n="76" d="100"/>
          <a:sy n="76" d="100"/>
        </p:scale>
        <p:origin x="1424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9A1B6E-6D7C-4D4B-94FE-55103FA677FF}" type="datetimeFigureOut">
              <a:rPr lang="en-US" smtClean="0"/>
              <a:t>7/27/22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DE1C2B-A5CA-D44B-8845-0ADFC2BE4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604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Vincent Gramoli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F11FEE-E174-2C4A-91CF-DB4C7DA076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17210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Vincent Gramoli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F11FEE-E174-2C4A-91CF-DB4C7DA076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5240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Vincent Gramoli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F11FEE-E174-2C4A-91CF-DB4C7DA076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23393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Vincent Gramoli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F11FEE-E174-2C4A-91CF-DB4C7DA076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73902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Vincent Gramoli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F11FEE-E174-2C4A-91CF-DB4C7DA076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1697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Vincent Gramoli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F11FEE-E174-2C4A-91CF-DB4C7DA076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3906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Vincent Gramoli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F11FEE-E174-2C4A-91CF-DB4C7DA076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1572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Vincent Gramoli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F11FEE-E174-2C4A-91CF-DB4C7DA076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2994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Vincent Gramoli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F11FEE-E174-2C4A-91CF-DB4C7DA076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0707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Vincent Gramoli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F11FEE-E174-2C4A-91CF-DB4C7DA076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742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Vincent Gramoli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F11FEE-E174-2C4A-91CF-DB4C7DA076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5731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Vincent Gramoli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F11FEE-E174-2C4A-91CF-DB4C7DA076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6775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Vincent Gramoli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F11FEE-E174-2C4A-91CF-DB4C7DA076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2412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90CB9-3777-B948-93F6-47D9D695B5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E0562A-D8E5-914A-9422-B5F2503BB9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CC5CE-DAA1-A543-AB7B-AF356204A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88ACE-FC7A-C045-BF08-2904C0030C50}" type="datetimeFigureOut">
              <a:rPr lang="en-US" smtClean="0"/>
              <a:t>7/27/22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27B03-EEAC-1C40-A759-2872A30BC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A888F-FE32-A846-839E-D33F77407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B763E-5A4A-1D4D-B53F-F3C509AB5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450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E90AB-73C3-E646-B48D-FAF918786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0F35AD-B68C-4149-AE3A-46D6DE9EDB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02CC1-7DF1-F44E-9B47-F8A4AB6C3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88ACE-FC7A-C045-BF08-2904C0030C50}" type="datetimeFigureOut">
              <a:rPr lang="en-US" smtClean="0"/>
              <a:t>7/27/22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F4D3D-6307-0F44-827C-D99C9E789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D5CB1-F91D-DC44-875D-D4A01FC8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B763E-5A4A-1D4D-B53F-F3C509AB5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72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80EDCB-E2FE-6B4A-B10E-AB970F3B50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C8425B-13A9-A74A-8009-2BEB226315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65D61-D15E-114D-AD34-5CEFBA0BF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88ACE-FC7A-C045-BF08-2904C0030C50}" type="datetimeFigureOut">
              <a:rPr lang="en-US" smtClean="0"/>
              <a:t>7/27/22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B158FB-02D1-1840-8FED-F982FB6DA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26400-B365-244F-8A5C-18B6EDD02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B763E-5A4A-1D4D-B53F-F3C509AB5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88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2673A-5824-AC40-A725-BBE98C1D0F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5DEA13-27AF-7148-8797-9AD4A9AF42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AACCA-5FC3-F042-B075-932D8D6C2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E141C-4A97-0143-9C18-48636FFB41C6}" type="datetime1">
              <a:rPr lang="en-AU" smtClean="0"/>
              <a:t>27/7/22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3D188-8BB0-BD40-874B-57A547B63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EE47E-4DDD-574E-9DD1-4C21327B6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87A44-4AB5-E744-8E89-70B479409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9072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192EC-E4AC-BB40-9400-C3375AB299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3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CDF13-BC78-DE49-9E7F-490FC1A29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B641C-7C32-524B-A047-D675D1072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49A8-B198-A342-A597-1554416DCBD4}" type="datetime1">
              <a:rPr lang="en-AU" smtClean="0"/>
              <a:t>27/7/22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09926-5953-8D48-A96B-B8C77325E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CF093B-255B-564A-AADD-D6E21376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87A44-4AB5-E744-8E89-70B479409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104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7628C-BD83-6C4D-AD73-7FFA609C27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31F65-D888-3145-BF7D-C38C0A953F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2B955-0318-3F43-9EE8-8DC550147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FE72D-B85A-0642-8C72-4D1779D343FD}" type="datetime1">
              <a:rPr lang="en-AU" smtClean="0"/>
              <a:t>27/7/22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55123-A591-5346-9557-FE07B6995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1E917-7FA5-E24A-8D8A-050117CB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87A44-4AB5-E744-8E89-70B479409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092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174F0-8000-FB42-94F8-DB6A4FB52B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AF50F-F101-0A49-A4CC-0139CFFADC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063DB5-90CC-8E47-B175-A95738E11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93B0D9-08D1-DB48-A016-0B1E63610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A9A91-115D-F645-B8E2-758C466D271A}" type="datetime1">
              <a:rPr lang="en-AU" smtClean="0"/>
              <a:t>27/7/22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746E75-2321-1B45-878D-70B651A5A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4EEF02-7AB8-664D-907C-F7C74EE4F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87A44-4AB5-E744-8E89-70B479409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26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93EBE-EC23-7D47-8F2D-F2AFF97AF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3896B9-72D0-0442-A979-61F9CF776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8AF26-A9FF-B844-9276-C7AB0B538E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45AE65-C71B-6D4E-8F0E-5844C9C0EF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A45C1E-248E-5A4B-A1D5-3888E8B3E6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9A284D-7648-B449-9043-EDCEBE595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B37A-4F49-0D45-973F-EFB07A94149D}" type="datetime1">
              <a:rPr lang="en-AU" smtClean="0"/>
              <a:t>27/7/22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38AA6E-23C3-0A43-B2EE-B991C95CF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1A2F74-E5EF-B741-88AE-7A34955D1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87A44-4AB5-E744-8E89-70B479409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037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FB6D6-DBBA-FB47-B694-E4C1E09532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63FF75-37AB-5641-A401-95351CB13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B6FFF-AD30-6544-B8E5-2960F4B00DF9}" type="datetime1">
              <a:rPr lang="en-AU" smtClean="0"/>
              <a:t>27/7/22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72CE04-44EB-A744-B9FB-86A873B13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C9A655-DAD8-374A-A154-8856CA2E8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87A44-4AB5-E744-8E89-70B479409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756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EBBAED-8CD3-6B4C-B4E5-046E32020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22884-AB20-9647-B439-07049026DA5F}" type="datetime1">
              <a:rPr lang="en-AU" smtClean="0"/>
              <a:t>27/7/22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DB2B77-02BF-CB41-B75B-D0DA663A8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84C820-9FB4-5A4F-86E7-9A987EFAE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87A44-4AB5-E744-8E89-70B479409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7957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BCDE3-018E-6A41-B2DA-4E371A479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DBC26-DA98-A245-8524-042C0CB39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31DD91-28AD-E842-B4F2-48C06B269E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59F145-9913-9047-849E-A4525934E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7BAC7-98FA-364E-BF21-D44649942D10}" type="datetime1">
              <a:rPr lang="en-AU" smtClean="0"/>
              <a:t>27/7/22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A9EF7-6CBD-9545-95E2-FD4C3917A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2326BB-627D-0A4B-BAFF-03645CA90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87A44-4AB5-E744-8E89-70B479409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796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22688-408B-AB4D-B345-3E728A03A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B715C-D468-CC49-B8C1-FA876CFC7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65BE2-D151-D940-A869-E06175A88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88ACE-FC7A-C045-BF08-2904C0030C50}" type="datetimeFigureOut">
              <a:rPr lang="en-US" smtClean="0"/>
              <a:t>7/27/22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AA832-07F6-994C-BCEA-E22FB7664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DA7A3-8092-B541-89FD-743834446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B763E-5A4A-1D4D-B53F-F3C509AB5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0831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7DE38-692B-8A4D-BFB8-F8876BA13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9EEB7C-9322-C948-B23D-188859304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AD2ED9-B0DF-2D43-8A26-E080659A83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050183-D878-D244-A656-3642BF3ED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666FD-1C8C-FD4D-A595-171B3C45E140}" type="datetime1">
              <a:rPr lang="en-AU" smtClean="0"/>
              <a:t>27/7/22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206E05-B884-5140-B35C-528B7AAA5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9A3A89-C4BB-1744-9C9C-03B5C5971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87A44-4AB5-E744-8E89-70B479409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0528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C6402-BB67-1049-BA7C-B1F0DB932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B757CA-A87E-F048-8E08-AB69646B77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D2262-9DB2-1F4E-B638-D2615BECF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A6A4-510C-BE46-8E9E-020B75AC2823}" type="datetime1">
              <a:rPr lang="en-AU" smtClean="0"/>
              <a:t>27/7/22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E408E-45A2-0544-B424-5523B8AE7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B0069-2607-4940-96C0-A230E5C2B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87A44-4AB5-E744-8E89-70B479409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5272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C66F83-60B0-C54B-BDF1-B704EC7D55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294CC9-3D40-8444-8C62-9F4530AB64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C5CB3-BA4B-F147-A18D-DC648CB26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9855F-4651-A048-8113-895AA47CFFF0}" type="datetime1">
              <a:rPr lang="en-AU" smtClean="0"/>
              <a:t>27/7/22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1B6EA-A231-284D-AB0D-1C8C075FE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8DA46-FAC0-AD4E-A4A7-E31D470B9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87A44-4AB5-E744-8E89-70B479409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32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29E43-C2DC-FD41-B92C-2FFEE9E9E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7C426-5F87-5243-B05A-13550AB74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95E76-65AB-1244-8891-ACF84E78D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88ACE-FC7A-C045-BF08-2904C0030C50}" type="datetimeFigureOut">
              <a:rPr lang="en-US" smtClean="0"/>
              <a:t>7/27/22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0A2D9-2E35-C14F-B265-86F7D01CE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8DC4F-CF1D-0B4E-86DF-0C5D3CF7E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B763E-5A4A-1D4D-B53F-F3C509AB5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629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489C1-B9D6-4C43-9228-52397AA05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5AA39-4716-0149-9FC9-3565C27AB2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1968F9-A8AC-8245-9832-0840D3940E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57B028-FF1D-1045-A9B2-4CA7D8D9D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88ACE-FC7A-C045-BF08-2904C0030C50}" type="datetimeFigureOut">
              <a:rPr lang="en-US" smtClean="0"/>
              <a:t>7/27/22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991B13-C586-0A48-8BAA-D4E564739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B84DB-493C-F543-B981-2D752373E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B763E-5A4A-1D4D-B53F-F3C509AB5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03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5F524-47E1-AE4C-B3B3-B1FEFDA4A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174B72-B8F9-8A4E-BA05-AD8D6AC4B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A9D49B-D277-AF4C-AF7B-9820BC420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BF87BA-518E-694E-B561-1C8F9CE6ED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AB2957-2434-744A-A944-60DCC42695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4849F8-F611-F249-B6AB-8391EEB26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88ACE-FC7A-C045-BF08-2904C0030C50}" type="datetimeFigureOut">
              <a:rPr lang="en-US" smtClean="0"/>
              <a:t>7/27/22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A589A9-25BE-1344-BE52-5B44B25A5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F62CA7-2F4D-B249-8446-404D0115F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B763E-5A4A-1D4D-B53F-F3C509AB5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73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C1F63-96A1-DC4D-9AE3-96F3889A5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4DC29E-305A-DE41-A22B-2E87FC3EA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88ACE-FC7A-C045-BF08-2904C0030C50}" type="datetimeFigureOut">
              <a:rPr lang="en-US" smtClean="0"/>
              <a:t>7/27/22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A78A7B-4334-4348-A14B-9F5B9FFFD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05C3AB-8108-1847-B9DD-C152D2A4A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B763E-5A4A-1D4D-B53F-F3C509AB5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430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6A2DB0-B5E5-5C4D-B236-409EEE868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88ACE-FC7A-C045-BF08-2904C0030C50}" type="datetimeFigureOut">
              <a:rPr lang="en-US" smtClean="0"/>
              <a:t>7/27/22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869146-E036-6942-96D4-3B0B92A47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8B657-60FD-9D4E-BA83-3015B3984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B763E-5A4A-1D4D-B53F-F3C509AB5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29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E46D3-376E-8944-B701-5F56CBCEC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526AC-012C-6F49-81A3-B7B727CA4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1704BD-125F-C546-88FE-7C5E954436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09709B-EA79-F040-B0B8-21F596466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88ACE-FC7A-C045-BF08-2904C0030C50}" type="datetimeFigureOut">
              <a:rPr lang="en-US" smtClean="0"/>
              <a:t>7/27/22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B731D-149C-3045-BDE3-1D7A1D0A9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5A51B0-44DA-8244-80E7-6C0E06E41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B763E-5A4A-1D4D-B53F-F3C509AB5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010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B2742-6F81-844E-A0C0-95150EA71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5667E5-B389-9D4D-BB4D-B422BEC26B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9976D-B3E1-104B-A1F0-BB0C86A6C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5E622-7ECD-C14B-9F58-0B0E65B5A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88ACE-FC7A-C045-BF08-2904C0030C50}" type="datetimeFigureOut">
              <a:rPr lang="en-US" smtClean="0"/>
              <a:t>7/27/22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A32D60-899B-4F4A-9919-134518297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FFD78-EB02-BB44-B3F6-CAA88671E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B763E-5A4A-1D4D-B53F-F3C509AB5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806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5BD361-BDBE-D84E-BC42-E5CA600DA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6C2F2-C390-8F4F-9BBD-6FBA5B014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D3556-AD69-6A4C-8CC2-96E4D941FB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88ACE-FC7A-C045-BF08-2904C0030C50}" type="datetimeFigureOut">
              <a:rPr lang="en-US" smtClean="0"/>
              <a:t>7/27/22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99CCE6-8465-8A46-9A2B-300B3D5FD7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04B25-50C9-D344-9825-CBF4E004A7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B763E-5A4A-1D4D-B53F-F3C509AB5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005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CE299B-CFDF-A44E-93D2-E81B6536A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FA74E4-AF8A-D245-9BDA-D9CA8BF96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F12E1-FF3B-6343-A3C0-E140370283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538B7-932D-BA42-BE79-246D8AECACDE}" type="datetime1">
              <a:rPr lang="en-AU" smtClean="0"/>
              <a:t>27/7/22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834E4-23FA-6C48-B97D-20A77898B5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F9CAF-8E0A-8848-965A-3ADE34FA4E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87A44-4AB5-E744-8E89-70B479409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025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Columbia_University_shield.svg" TargetMode="External"/><Relationship Id="rId13" Type="http://schemas.openxmlformats.org/officeDocument/2006/relationships/image" Target="../media/image5.png"/><Relationship Id="rId3" Type="http://schemas.openxmlformats.org/officeDocument/2006/relationships/hyperlink" Target="https://www.google.com/imgres?imgurl=http%3A%2F%2Fwww.irisa.fr%2Fthemes%2Fcustom%2Firisa_barrio%2Flogo-irisa-main.png&amp;imgrefurl=http%3A%2F%2Fwww.irisa.fr%2Fen&amp;tbnid=2GbUWxmmORwthM&amp;vet=12ahUKEwiet_WxmZn5AhVSi6QKHQKcDYcQMygAegUIARC6AQ..i&amp;docid=eg3Rras7K5sqAM&amp;w=272&amp;h=84&amp;q=irisa&amp;client=firefox-b-d&amp;ved=2ahUKEwiet_WxmZn5AhVSi6QKHQKcDYcQMygAegUIARC6AQ" TargetMode="External"/><Relationship Id="rId7" Type="http://schemas.openxmlformats.org/officeDocument/2006/relationships/image" Target="../media/image2.jpeg"/><Relationship Id="rId12" Type="http://schemas.openxmlformats.org/officeDocument/2006/relationships/hyperlink" Target="http://www.irisa.fr/en" TargetMode="External"/><Relationship Id="rId2" Type="http://schemas.openxmlformats.org/officeDocument/2006/relationships/hyperlink" Target="https://www.google.com/imgres?imgurl=https%3A%2F%2Fmedia-exp1.licdn.com%2Fdms%2Fimage%2FC560BAQF7YiRsKxO0Iw%2Fcompany-logo_200_200%2F0%2F1583161225214%3Fe%3D2159024400%26v%3Dbeta%26t%3DpCt0NgtoBa4rInMbBva1wboZVWF-DvasnHLSlmDy8Uw&amp;imgrefurl=https%3A%2F%2Fec.linkedin.com%2Fcompany%2Finformal-systems%3Ftrk%3Dsimilar-pages_result-card_full-click&amp;tbnid=VaYN5C487VKaLM&amp;vet=12ahUKEwjI_7-UmZn5AhV3wwIHHYZsDp8QMygAegUIARC1AQ..i&amp;docid=21irHHWfC68PdM&amp;w=200&amp;h=200&amp;itg=1&amp;q=informal%20systems&amp;client=firefox-b-d&amp;ved=2ahUKEwjI_7-UmZn5AhV3wwIHHYZsDp8QMygAegUIARC1AQ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oogle.com/url?sa=i&amp;url=https%3A%2F%2Fmoserdesign.ch%2Frealisations%2Fepfl%2F&amp;psig=AOvVaw3MfY7I2Vh5CgoO3gr_TIcl&amp;ust=1601114532601000&amp;source=images&amp;cd=vfe&amp;ved=0CAIQjRxqFwoTCNi62cqGhOwCFQAAAAAdAAAAABAE" TargetMode="External"/><Relationship Id="rId11" Type="http://schemas.openxmlformats.org/officeDocument/2006/relationships/image" Target="../media/image4.jpeg"/><Relationship Id="rId5" Type="http://schemas.openxmlformats.org/officeDocument/2006/relationships/image" Target="../media/image1.png"/><Relationship Id="rId15" Type="http://schemas.openxmlformats.org/officeDocument/2006/relationships/image" Target="../media/image6.png"/><Relationship Id="rId10" Type="http://schemas.openxmlformats.org/officeDocument/2006/relationships/hyperlink" Target="https://ec.linkedin.com/company/informal-systems?trk=similar-pages_result-card_full-click" TargetMode="External"/><Relationship Id="rId4" Type="http://schemas.openxmlformats.org/officeDocument/2006/relationships/hyperlink" Target="https://www.google.com/imgres?imgurl=https%3A%2F%2Fupload.wikimedia.org%2Fwikipedia%2Fcommons%2Fthumb%2Fc%2Fc8%2FLogo_of_the_Technical_University_of_Munich.svg%2F1200px-Logo_of_the_Technical_University_of_Munich.svg.png&amp;imgrefurl=https%3A%2F%2Fen.wikipedia.org%2Fwiki%2FTechnical_University_of_Munich&amp;tbnid=LiUyPX7tS3woiM&amp;vet=12ahUKEwjtoKrGmZn5AhUAwAIHHQOZAaUQMygBegUIARDnAQ..i&amp;docid=_O3RHjgIAP0UBM&amp;w=1200&amp;h=624&amp;q=TU%20Munich%20logo&amp;client=firefox-b-d&amp;ved=2ahUKEwjtoKrGmZn5AhUAwAIHHQOZAaUQMygBegUIARDnAQ" TargetMode="External"/><Relationship Id="rId9" Type="http://schemas.openxmlformats.org/officeDocument/2006/relationships/image" Target="../media/image3.png"/><Relationship Id="rId14" Type="http://schemas.openxmlformats.org/officeDocument/2006/relationships/hyperlink" Target="https://cartographymaster.eu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hyperlink" Target="https://www.courseseeker.edu.au/institutions/the-university-of-sydney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91087-B236-A940-9357-51A56E6BE3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541" y="1122363"/>
            <a:ext cx="10201835" cy="2387600"/>
          </a:xfrm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rgbClr val="C00000"/>
                </a:solidFill>
                <a:latin typeface="IBM Plex Serif Bold"/>
                <a:cs typeface="IBM Plex Serif Bold"/>
              </a:rPr>
              <a:t>HOLISTIC VERIFICATION OF BLOCKCHAIN CONSENSUS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9EA63E-0EBE-744C-BC63-370B536359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ai Jamjuree" pitchFamily="2" charset="-34"/>
                <a:cs typeface="Bai Jamjuree" pitchFamily="2" charset="-34"/>
              </a:rPr>
              <a:t>Nathalie Bertrand, </a:t>
            </a:r>
            <a:r>
              <a:rPr lang="en-US" u="sng" dirty="0">
                <a:latin typeface="Bai Jamjuree" pitchFamily="2" charset="-34"/>
                <a:cs typeface="Bai Jamjuree" pitchFamily="2" charset="-34"/>
              </a:rPr>
              <a:t>Vincent Gramoli</a:t>
            </a:r>
            <a:r>
              <a:rPr lang="en-US" dirty="0">
                <a:latin typeface="Bai Jamjuree" pitchFamily="2" charset="-34"/>
                <a:cs typeface="Bai Jamjuree" pitchFamily="2" charset="-34"/>
              </a:rPr>
              <a:t>, Igor </a:t>
            </a:r>
            <a:r>
              <a:rPr lang="en-US" dirty="0" err="1">
                <a:latin typeface="Bai Jamjuree" pitchFamily="2" charset="-34"/>
                <a:cs typeface="Bai Jamjuree" pitchFamily="2" charset="-34"/>
              </a:rPr>
              <a:t>Konnov</a:t>
            </a:r>
            <a:r>
              <a:rPr lang="en-US" dirty="0">
                <a:latin typeface="Bai Jamjuree" pitchFamily="2" charset="-34"/>
                <a:cs typeface="Bai Jamjuree" pitchFamily="2" charset="-34"/>
              </a:rPr>
              <a:t>, </a:t>
            </a:r>
            <a:r>
              <a:rPr lang="en-US" dirty="0" err="1">
                <a:latin typeface="Bai Jamjuree" pitchFamily="2" charset="-34"/>
                <a:cs typeface="Bai Jamjuree" pitchFamily="2" charset="-34"/>
              </a:rPr>
              <a:t>Marijana</a:t>
            </a:r>
            <a:r>
              <a:rPr lang="en-US" dirty="0">
                <a:latin typeface="Bai Jamjuree" pitchFamily="2" charset="-34"/>
                <a:cs typeface="Bai Jamjuree" pitchFamily="2" charset="-34"/>
              </a:rPr>
              <a:t> </a:t>
            </a:r>
            <a:r>
              <a:rPr lang="en-US" dirty="0" err="1">
                <a:latin typeface="Bai Jamjuree" pitchFamily="2" charset="-34"/>
                <a:cs typeface="Bai Jamjuree" pitchFamily="2" charset="-34"/>
              </a:rPr>
              <a:t>Lazic</a:t>
            </a:r>
            <a:r>
              <a:rPr lang="en-US" dirty="0">
                <a:latin typeface="Bai Jamjuree" pitchFamily="2" charset="-34"/>
                <a:cs typeface="Bai Jamjuree" pitchFamily="2" charset="-34"/>
              </a:rPr>
              <a:t>, </a:t>
            </a:r>
            <a:br>
              <a:rPr lang="en-US" dirty="0">
                <a:latin typeface="Bai Jamjuree" pitchFamily="2" charset="-34"/>
                <a:cs typeface="Bai Jamjuree" pitchFamily="2" charset="-34"/>
              </a:rPr>
            </a:br>
            <a:r>
              <a:rPr lang="en-US" dirty="0">
                <a:latin typeface="Bai Jamjuree" pitchFamily="2" charset="-34"/>
                <a:cs typeface="Bai Jamjuree" pitchFamily="2" charset="-34"/>
              </a:rPr>
              <a:t>Pierre </a:t>
            </a:r>
            <a:r>
              <a:rPr lang="en-US" dirty="0" err="1">
                <a:latin typeface="Bai Jamjuree" pitchFamily="2" charset="-34"/>
                <a:cs typeface="Bai Jamjuree" pitchFamily="2" charset="-34"/>
              </a:rPr>
              <a:t>Tholoniat</a:t>
            </a:r>
            <a:r>
              <a:rPr lang="en-US" dirty="0">
                <a:latin typeface="Bai Jamjuree" pitchFamily="2" charset="-34"/>
                <a:cs typeface="Bai Jamjuree" pitchFamily="2" charset="-34"/>
              </a:rPr>
              <a:t>, Josef </a:t>
            </a:r>
            <a:r>
              <a:rPr lang="en-US" dirty="0" err="1">
                <a:latin typeface="Bai Jamjuree" pitchFamily="2" charset="-34"/>
                <a:cs typeface="Bai Jamjuree" pitchFamily="2" charset="-34"/>
              </a:rPr>
              <a:t>Widder</a:t>
            </a:r>
            <a:endParaRPr lang="en-AU" dirty="0">
              <a:hlinkClick r:id="rId2"/>
            </a:endParaRPr>
          </a:p>
          <a:p>
            <a:endParaRPr lang="en-AU" dirty="0">
              <a:hlinkClick r:id="rId3"/>
            </a:endParaRPr>
          </a:p>
          <a:p>
            <a:endParaRPr lang="en-AU" dirty="0">
              <a:hlinkClick r:id="rId4"/>
            </a:endParaRPr>
          </a:p>
          <a:p>
            <a:endParaRPr lang="en-US" dirty="0">
              <a:latin typeface="Bai Jamjuree" pitchFamily="2" charset="-34"/>
              <a:cs typeface="Bai Jamjuree" pitchFamily="2" charset="-34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02D355-DDC9-9C4B-B94F-F14984840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87A44-4AB5-E744-8E89-70B479409F03}" type="slidenum">
              <a:rPr lang="en-US" smtClean="0"/>
              <a:t>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4F5065-D5B4-514A-9E5B-2969684A5795}"/>
              </a:ext>
            </a:extLst>
          </p:cNvPr>
          <p:cNvSpPr/>
          <p:nvPr/>
        </p:nvSpPr>
        <p:spPr>
          <a:xfrm>
            <a:off x="181976" y="5511330"/>
            <a:ext cx="11826000" cy="119427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5DB2D9DB-EA74-F942-9D7E-1195E26A4A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3051" y="5519268"/>
            <a:ext cx="2559154" cy="11942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6" name="Picture 2" descr="EPFL | &gt;moser">
            <a:hlinkClick r:id="rId6"/>
            <a:extLst>
              <a:ext uri="{FF2B5EF4-FFF2-40B4-BE49-F238E27FC236}">
                <a16:creationId xmlns:a16="http://schemas.microsoft.com/office/drawing/2014/main" id="{0F4E8AAE-4D0A-2746-9AF3-1C4E706AF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454" y="5735637"/>
            <a:ext cx="1905990" cy="76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hlinkClick r:id="rId8"/>
            <a:extLst>
              <a:ext uri="{FF2B5EF4-FFF2-40B4-BE49-F238E27FC236}">
                <a16:creationId xmlns:a16="http://schemas.microsoft.com/office/drawing/2014/main" id="{83A887E6-7D43-8D45-BDAE-FCA7619C9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03" y="5631816"/>
            <a:ext cx="1136594" cy="98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53491F-0985-5D4F-B232-442A2B6A965F}"/>
              </a:ext>
            </a:extLst>
          </p:cNvPr>
          <p:cNvSpPr txBox="1"/>
          <p:nvPr/>
        </p:nvSpPr>
        <p:spPr>
          <a:xfrm>
            <a:off x="-2209800" y="66549600"/>
            <a:ext cx="960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Bai Jamjuree" pitchFamily="2" charset="-34"/>
                <a:cs typeface="Bai Jamjuree" pitchFamily="2" charset="-34"/>
              </a:rPr>
              <a:t>Tholoniat</a:t>
            </a:r>
            <a:endParaRPr lang="en-US" dirty="0"/>
          </a:p>
        </p:txBody>
      </p:sp>
      <p:pic>
        <p:nvPicPr>
          <p:cNvPr id="11" name="Picture 2" descr="Informal Systems | LinkedIn">
            <a:hlinkClick r:id="rId10"/>
            <a:extLst>
              <a:ext uri="{FF2B5EF4-FFF2-40B4-BE49-F238E27FC236}">
                <a16:creationId xmlns:a16="http://schemas.microsoft.com/office/drawing/2014/main" id="{95949FD8-95A6-305B-DF15-43257B9C4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339" y="5667107"/>
            <a:ext cx="914465" cy="91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me | Website of IRISA">
            <a:hlinkClick r:id="rId12"/>
            <a:extLst>
              <a:ext uri="{FF2B5EF4-FFF2-40B4-BE49-F238E27FC236}">
                <a16:creationId xmlns:a16="http://schemas.microsoft.com/office/drawing/2014/main" id="{4D0A5A9E-8393-95C6-1479-9EFF331A1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293" y="5769750"/>
            <a:ext cx="2028815" cy="62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elcome to the Cartography M.Sc. programme">
            <a:hlinkClick r:id="rId14"/>
            <a:extLst>
              <a:ext uri="{FF2B5EF4-FFF2-40B4-BE49-F238E27FC236}">
                <a16:creationId xmlns:a16="http://schemas.microsoft.com/office/drawing/2014/main" id="{07CDFBDA-6FE1-B6CF-8C1B-C3F431865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992" y="5439752"/>
            <a:ext cx="3978401" cy="132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495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Holistic Verification of </a:t>
            </a:r>
            <a:br>
              <a:rPr lang="en-US" dirty="0"/>
            </a:br>
            <a:r>
              <a:rPr lang="en-US" dirty="0"/>
              <a:t>DBFT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4CCCE-0683-EF45-8963-49460665C1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Vincent Gramoli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9D605-CB20-5A49-B8E3-B9241C51CA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49CCE8-E7C4-0E4E-B913-26B1CA3A772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8A03F4-8889-7943-90F9-27E72B6C3C64}"/>
              </a:ext>
            </a:extLst>
          </p:cNvPr>
          <p:cNvSpPr txBox="1"/>
          <p:nvPr/>
        </p:nvSpPr>
        <p:spPr>
          <a:xfrm>
            <a:off x="5213675" y="6356350"/>
            <a:ext cx="865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PODC 22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7738BFB-1611-D820-D486-83D70FB949A6}"/>
              </a:ext>
            </a:extLst>
          </p:cNvPr>
          <p:cNvGrpSpPr/>
          <p:nvPr/>
        </p:nvGrpSpPr>
        <p:grpSpPr>
          <a:xfrm>
            <a:off x="10124835" y="370932"/>
            <a:ext cx="1887722" cy="1317516"/>
            <a:chOff x="9466078" y="370932"/>
            <a:chExt cx="1887722" cy="13175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F7C875F-F7CF-04B5-DBC4-27F4E424F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66078" y="409745"/>
              <a:ext cx="1887722" cy="1242983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C834075-5DB1-6F7E-CD10-3EF55BE4455F}"/>
                </a:ext>
              </a:extLst>
            </p:cNvPr>
            <p:cNvSpPr/>
            <p:nvPr/>
          </p:nvSpPr>
          <p:spPr>
            <a:xfrm>
              <a:off x="9466078" y="370932"/>
              <a:ext cx="1887722" cy="13175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040B078-639E-ED4F-CC30-916F22C12C52}"/>
              </a:ext>
            </a:extLst>
          </p:cNvPr>
          <p:cNvSpPr txBox="1"/>
          <p:nvPr/>
        </p:nvSpPr>
        <p:spPr>
          <a:xfrm>
            <a:off x="7311157" y="685761"/>
            <a:ext cx="101425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DBFT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[NCA’18]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6474D16D-AAB4-B9DD-EFB3-745EC1EDDE31}"/>
              </a:ext>
            </a:extLst>
          </p:cNvPr>
          <p:cNvSpPr/>
          <p:nvPr/>
        </p:nvSpPr>
        <p:spPr>
          <a:xfrm>
            <a:off x="8408503" y="515389"/>
            <a:ext cx="1550143" cy="9731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 Fairness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C7BE6B-60A1-68BE-B655-422B155D6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9" y="1668037"/>
            <a:ext cx="9551157" cy="2891940"/>
          </a:xfrm>
          <a:prstGeom prst="rect">
            <a:avLst/>
          </a:prstGeom>
        </p:spPr>
      </p:pic>
      <p:sp>
        <p:nvSpPr>
          <p:cNvPr id="21" name="Right Arrow 20">
            <a:extLst>
              <a:ext uri="{FF2B5EF4-FFF2-40B4-BE49-F238E27FC236}">
                <a16:creationId xmlns:a16="http://schemas.microsoft.com/office/drawing/2014/main" id="{47635D32-9D55-F311-28CE-B9D111F1A489}"/>
              </a:ext>
            </a:extLst>
          </p:cNvPr>
          <p:cNvSpPr/>
          <p:nvPr/>
        </p:nvSpPr>
        <p:spPr>
          <a:xfrm rot="2180918">
            <a:off x="9636769" y="3321378"/>
            <a:ext cx="1805424" cy="1317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3. DBFT TA Specification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418603-7C37-E5E6-4C43-202A44E6DB2F}"/>
              </a:ext>
            </a:extLst>
          </p:cNvPr>
          <p:cNvSpPr txBox="1"/>
          <p:nvPr/>
        </p:nvSpPr>
        <p:spPr>
          <a:xfrm>
            <a:off x="10665955" y="5011337"/>
            <a:ext cx="137569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ByMC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[POPL 2017]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1259DCB-32A3-40FD-4C39-6BC6F83D57BE}"/>
              </a:ext>
            </a:extLst>
          </p:cNvPr>
          <p:cNvGrpSpPr/>
          <p:nvPr/>
        </p:nvGrpSpPr>
        <p:grpSpPr>
          <a:xfrm>
            <a:off x="9501410" y="1852601"/>
            <a:ext cx="1779539" cy="1317515"/>
            <a:chOff x="9448217" y="1694930"/>
            <a:chExt cx="1779539" cy="1317515"/>
          </a:xfrm>
        </p:grpSpPr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362CE9E2-25ED-0A06-9CEA-89BF568F29E4}"/>
                </a:ext>
              </a:extLst>
            </p:cNvPr>
            <p:cNvSpPr/>
            <p:nvPr/>
          </p:nvSpPr>
          <p:spPr>
            <a:xfrm rot="8328331">
              <a:off x="9448217" y="1694930"/>
              <a:ext cx="1494525" cy="131751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9661F1-94C8-E108-75AB-4C370C457A52}"/>
                </a:ext>
              </a:extLst>
            </p:cNvPr>
            <p:cNvSpPr txBox="1"/>
            <p:nvPr/>
          </p:nvSpPr>
          <p:spPr>
            <a:xfrm rot="19106740">
              <a:off x="9454475" y="1966019"/>
              <a:ext cx="17732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2. Alg.  to TA </a:t>
              </a:r>
              <a:r>
                <a:rPr lang="en-US" sz="1600" dirty="0">
                  <a:solidFill>
                    <a:srgbClr val="00B050"/>
                  </a:solidFill>
                </a:rPr>
                <a:t>[OPODIS’17]</a:t>
              </a:r>
            </a:p>
          </p:txBody>
        </p:sp>
      </p:grpSp>
      <p:sp>
        <p:nvSpPr>
          <p:cNvPr id="27" name="Right Arrow 26">
            <a:extLst>
              <a:ext uri="{FF2B5EF4-FFF2-40B4-BE49-F238E27FC236}">
                <a16:creationId xmlns:a16="http://schemas.microsoft.com/office/drawing/2014/main" id="{4355176A-8798-3472-699B-D00D82B08151}"/>
              </a:ext>
            </a:extLst>
          </p:cNvPr>
          <p:cNvSpPr/>
          <p:nvPr/>
        </p:nvSpPr>
        <p:spPr>
          <a:xfrm>
            <a:off x="7774398" y="4609875"/>
            <a:ext cx="2743200" cy="1317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3. LTL Problem Specification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A16096-052F-95E7-13FB-4A4CF3E1A1EE}"/>
              </a:ext>
            </a:extLst>
          </p:cNvPr>
          <p:cNvSpPr/>
          <p:nvPr/>
        </p:nvSpPr>
        <p:spPr>
          <a:xfrm>
            <a:off x="662686" y="5011337"/>
            <a:ext cx="6840985" cy="11878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picture containing text&#10;&#10;Description automatically generated">
            <a:extLst>
              <a:ext uri="{FF2B5EF4-FFF2-40B4-BE49-F238E27FC236}">
                <a16:creationId xmlns:a16="http://schemas.microsoft.com/office/drawing/2014/main" id="{ED62CB9B-6291-F689-2516-1D2B2FEA5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686" y="5393229"/>
            <a:ext cx="3810000" cy="533400"/>
          </a:xfrm>
          <a:prstGeom prst="rect">
            <a:avLst/>
          </a:prstGeom>
        </p:spPr>
      </p:pic>
      <p:pic>
        <p:nvPicPr>
          <p:cNvPr id="29" name="Picture 28" descr="Text&#10;&#10;Description automatically generated">
            <a:extLst>
              <a:ext uri="{FF2B5EF4-FFF2-40B4-BE49-F238E27FC236}">
                <a16:creationId xmlns:a16="http://schemas.microsoft.com/office/drawing/2014/main" id="{97864133-EAA7-914D-989E-77E5FD926C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6571" y="5079567"/>
            <a:ext cx="927100" cy="419100"/>
          </a:xfrm>
          <a:prstGeom prst="rect">
            <a:avLst/>
          </a:prstGeom>
        </p:spPr>
      </p:pic>
      <p:pic>
        <p:nvPicPr>
          <p:cNvPr id="31" name="Picture 30" descr="Text, logo&#10;&#10;Description automatically generated with medium confidence">
            <a:extLst>
              <a:ext uri="{FF2B5EF4-FFF2-40B4-BE49-F238E27FC236}">
                <a16:creationId xmlns:a16="http://schemas.microsoft.com/office/drawing/2014/main" id="{0A8FC23A-1BCB-7C6B-A83A-403D963DB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6571" y="5403923"/>
            <a:ext cx="927100" cy="4191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9AE918E-7AAF-369E-A36E-5E109D29B1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189" y="5028270"/>
            <a:ext cx="5130800" cy="4953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8D75D2D-A503-C235-1F46-41099D569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075" y="5795960"/>
            <a:ext cx="6067364" cy="382728"/>
          </a:xfrm>
          <a:prstGeom prst="rect">
            <a:avLst/>
          </a:prstGeom>
        </p:spPr>
      </p:pic>
      <p:pic>
        <p:nvPicPr>
          <p:cNvPr id="37" name="Picture 36" descr="Text&#10;&#10;Description automatically generated with low confidence">
            <a:extLst>
              <a:ext uri="{FF2B5EF4-FFF2-40B4-BE49-F238E27FC236}">
                <a16:creationId xmlns:a16="http://schemas.microsoft.com/office/drawing/2014/main" id="{4F991498-5388-FDCF-6DEE-5D95111533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63033" y="5751292"/>
            <a:ext cx="685800" cy="3683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E9F17671-35B3-CC26-AB83-C1A9177A9959}"/>
              </a:ext>
            </a:extLst>
          </p:cNvPr>
          <p:cNvSpPr/>
          <p:nvPr/>
        </p:nvSpPr>
        <p:spPr>
          <a:xfrm>
            <a:off x="662685" y="4592942"/>
            <a:ext cx="3248915" cy="418395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Byzantine Consensus Problem </a:t>
            </a:r>
          </a:p>
        </p:txBody>
      </p:sp>
    </p:spTree>
    <p:extLst>
      <p:ext uri="{BB962C8B-B14F-4D97-AF65-F5344CB8AC3E}">
        <p14:creationId xmlns:p14="http://schemas.microsoft.com/office/powerpoint/2010/main" val="3801640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Holistic Verification of </a:t>
            </a:r>
            <a:br>
              <a:rPr lang="en-US" dirty="0"/>
            </a:br>
            <a:r>
              <a:rPr lang="en-US" dirty="0"/>
              <a:t>DBFT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4CCCE-0683-EF45-8963-49460665C1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Vincent Gramoli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9D605-CB20-5A49-B8E3-B9241C51CA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49CCE8-E7C4-0E4E-B913-26B1CA3A772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8A03F4-8889-7943-90F9-27E72B6C3C64}"/>
              </a:ext>
            </a:extLst>
          </p:cNvPr>
          <p:cNvSpPr txBox="1"/>
          <p:nvPr/>
        </p:nvSpPr>
        <p:spPr>
          <a:xfrm>
            <a:off x="5213675" y="6356350"/>
            <a:ext cx="865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PODC 22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7738BFB-1611-D820-D486-83D70FB949A6}"/>
              </a:ext>
            </a:extLst>
          </p:cNvPr>
          <p:cNvGrpSpPr/>
          <p:nvPr/>
        </p:nvGrpSpPr>
        <p:grpSpPr>
          <a:xfrm>
            <a:off x="10124835" y="370932"/>
            <a:ext cx="1887722" cy="1317516"/>
            <a:chOff x="9466078" y="370932"/>
            <a:chExt cx="1887722" cy="13175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F7C875F-F7CF-04B5-DBC4-27F4E424F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66078" y="409745"/>
              <a:ext cx="1887722" cy="1242983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C834075-5DB1-6F7E-CD10-3EF55BE4455F}"/>
                </a:ext>
              </a:extLst>
            </p:cNvPr>
            <p:cNvSpPr/>
            <p:nvPr/>
          </p:nvSpPr>
          <p:spPr>
            <a:xfrm>
              <a:off x="9466078" y="370932"/>
              <a:ext cx="1887722" cy="13175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040B078-639E-ED4F-CC30-916F22C12C52}"/>
              </a:ext>
            </a:extLst>
          </p:cNvPr>
          <p:cNvSpPr txBox="1"/>
          <p:nvPr/>
        </p:nvSpPr>
        <p:spPr>
          <a:xfrm>
            <a:off x="7311157" y="685761"/>
            <a:ext cx="101425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DBFT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[NCA’18]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6474D16D-AAB4-B9DD-EFB3-745EC1EDDE31}"/>
              </a:ext>
            </a:extLst>
          </p:cNvPr>
          <p:cNvSpPr/>
          <p:nvPr/>
        </p:nvSpPr>
        <p:spPr>
          <a:xfrm>
            <a:off x="8408503" y="515389"/>
            <a:ext cx="1550143" cy="9731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 Fairness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C7BE6B-60A1-68BE-B655-422B155D6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9" y="1668037"/>
            <a:ext cx="9551157" cy="2891940"/>
          </a:xfrm>
          <a:prstGeom prst="rect">
            <a:avLst/>
          </a:prstGeom>
        </p:spPr>
      </p:pic>
      <p:sp>
        <p:nvSpPr>
          <p:cNvPr id="21" name="Right Arrow 20">
            <a:extLst>
              <a:ext uri="{FF2B5EF4-FFF2-40B4-BE49-F238E27FC236}">
                <a16:creationId xmlns:a16="http://schemas.microsoft.com/office/drawing/2014/main" id="{47635D32-9D55-F311-28CE-B9D111F1A489}"/>
              </a:ext>
            </a:extLst>
          </p:cNvPr>
          <p:cNvSpPr/>
          <p:nvPr/>
        </p:nvSpPr>
        <p:spPr>
          <a:xfrm rot="2180918">
            <a:off x="9636769" y="3321378"/>
            <a:ext cx="1805424" cy="1317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3. DBFT TA Specification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418603-7C37-E5E6-4C43-202A44E6DB2F}"/>
              </a:ext>
            </a:extLst>
          </p:cNvPr>
          <p:cNvSpPr txBox="1"/>
          <p:nvPr/>
        </p:nvSpPr>
        <p:spPr>
          <a:xfrm>
            <a:off x="10665955" y="5011337"/>
            <a:ext cx="137569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ByMC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[POPL 2017]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1259DCB-32A3-40FD-4C39-6BC6F83D57BE}"/>
              </a:ext>
            </a:extLst>
          </p:cNvPr>
          <p:cNvGrpSpPr/>
          <p:nvPr/>
        </p:nvGrpSpPr>
        <p:grpSpPr>
          <a:xfrm>
            <a:off x="9501410" y="1852601"/>
            <a:ext cx="1779539" cy="1317515"/>
            <a:chOff x="9448217" y="1694930"/>
            <a:chExt cx="1779539" cy="1317515"/>
          </a:xfrm>
        </p:grpSpPr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362CE9E2-25ED-0A06-9CEA-89BF568F29E4}"/>
                </a:ext>
              </a:extLst>
            </p:cNvPr>
            <p:cNvSpPr/>
            <p:nvPr/>
          </p:nvSpPr>
          <p:spPr>
            <a:xfrm rot="8328331">
              <a:off x="9448217" y="1694930"/>
              <a:ext cx="1494525" cy="131751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9661F1-94C8-E108-75AB-4C370C457A52}"/>
                </a:ext>
              </a:extLst>
            </p:cNvPr>
            <p:cNvSpPr txBox="1"/>
            <p:nvPr/>
          </p:nvSpPr>
          <p:spPr>
            <a:xfrm rot="19106740">
              <a:off x="9454475" y="1966019"/>
              <a:ext cx="17732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2. Alg.  to TA </a:t>
              </a:r>
              <a:r>
                <a:rPr lang="en-US" sz="1600" dirty="0">
                  <a:solidFill>
                    <a:srgbClr val="00B050"/>
                  </a:solidFill>
                </a:rPr>
                <a:t>[OPODIS’17]</a:t>
              </a:r>
            </a:p>
          </p:txBody>
        </p:sp>
      </p:grpSp>
      <p:sp>
        <p:nvSpPr>
          <p:cNvPr id="27" name="Right Arrow 26">
            <a:extLst>
              <a:ext uri="{FF2B5EF4-FFF2-40B4-BE49-F238E27FC236}">
                <a16:creationId xmlns:a16="http://schemas.microsoft.com/office/drawing/2014/main" id="{4355176A-8798-3472-699B-D00D82B08151}"/>
              </a:ext>
            </a:extLst>
          </p:cNvPr>
          <p:cNvSpPr/>
          <p:nvPr/>
        </p:nvSpPr>
        <p:spPr>
          <a:xfrm>
            <a:off x="7774398" y="4609875"/>
            <a:ext cx="2743200" cy="1317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3. LTL Problem Specification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A16096-052F-95E7-13FB-4A4CF3E1A1EE}"/>
              </a:ext>
            </a:extLst>
          </p:cNvPr>
          <p:cNvSpPr/>
          <p:nvPr/>
        </p:nvSpPr>
        <p:spPr>
          <a:xfrm>
            <a:off x="662686" y="5011337"/>
            <a:ext cx="6840985" cy="11878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picture containing text&#10;&#10;Description automatically generated">
            <a:extLst>
              <a:ext uri="{FF2B5EF4-FFF2-40B4-BE49-F238E27FC236}">
                <a16:creationId xmlns:a16="http://schemas.microsoft.com/office/drawing/2014/main" id="{ED62CB9B-6291-F689-2516-1D2B2FEA5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686" y="5393229"/>
            <a:ext cx="3810000" cy="533400"/>
          </a:xfrm>
          <a:prstGeom prst="rect">
            <a:avLst/>
          </a:prstGeom>
        </p:spPr>
      </p:pic>
      <p:pic>
        <p:nvPicPr>
          <p:cNvPr id="29" name="Picture 28" descr="Text&#10;&#10;Description automatically generated">
            <a:extLst>
              <a:ext uri="{FF2B5EF4-FFF2-40B4-BE49-F238E27FC236}">
                <a16:creationId xmlns:a16="http://schemas.microsoft.com/office/drawing/2014/main" id="{97864133-EAA7-914D-989E-77E5FD926C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6571" y="5079567"/>
            <a:ext cx="927100" cy="419100"/>
          </a:xfrm>
          <a:prstGeom prst="rect">
            <a:avLst/>
          </a:prstGeom>
        </p:spPr>
      </p:pic>
      <p:pic>
        <p:nvPicPr>
          <p:cNvPr id="31" name="Picture 30" descr="Text, logo&#10;&#10;Description automatically generated with medium confidence">
            <a:extLst>
              <a:ext uri="{FF2B5EF4-FFF2-40B4-BE49-F238E27FC236}">
                <a16:creationId xmlns:a16="http://schemas.microsoft.com/office/drawing/2014/main" id="{0A8FC23A-1BCB-7C6B-A83A-403D963DB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6571" y="5403923"/>
            <a:ext cx="927100" cy="4191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9AE918E-7AAF-369E-A36E-5E109D29B1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189" y="5028270"/>
            <a:ext cx="5130800" cy="4953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8D75D2D-A503-C235-1F46-41099D569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075" y="5795960"/>
            <a:ext cx="6067364" cy="382728"/>
          </a:xfrm>
          <a:prstGeom prst="rect">
            <a:avLst/>
          </a:prstGeom>
        </p:spPr>
      </p:pic>
      <p:pic>
        <p:nvPicPr>
          <p:cNvPr id="37" name="Picture 36" descr="Text&#10;&#10;Description automatically generated with low confidence">
            <a:extLst>
              <a:ext uri="{FF2B5EF4-FFF2-40B4-BE49-F238E27FC236}">
                <a16:creationId xmlns:a16="http://schemas.microsoft.com/office/drawing/2014/main" id="{4F991498-5388-FDCF-6DEE-5D95111533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63033" y="5751292"/>
            <a:ext cx="685800" cy="3683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E9F17671-35B3-CC26-AB83-C1A9177A9959}"/>
              </a:ext>
            </a:extLst>
          </p:cNvPr>
          <p:cNvSpPr/>
          <p:nvPr/>
        </p:nvSpPr>
        <p:spPr>
          <a:xfrm>
            <a:off x="662685" y="4592942"/>
            <a:ext cx="3248915" cy="418395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Byzantine Consensus Problem 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930CF73-21E6-4CE7-9956-9711F573E62C}"/>
              </a:ext>
            </a:extLst>
          </p:cNvPr>
          <p:cNvSpPr/>
          <p:nvPr/>
        </p:nvSpPr>
        <p:spPr>
          <a:xfrm rot="20361769">
            <a:off x="1644923" y="2027925"/>
            <a:ext cx="8291146" cy="2643935"/>
          </a:xfrm>
          <a:prstGeom prst="roundRect">
            <a:avLst>
              <a:gd name="adj" fmla="val 0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IBM Plex Serif" panose="02060503050406000203" pitchFamily="18" charset="77"/>
              </a:rPr>
              <a:t>DBFT solves the Byzantine Consensus Problem </a:t>
            </a:r>
          </a:p>
          <a:p>
            <a:pPr algn="ctr"/>
            <a:r>
              <a:rPr lang="en-US" sz="2400" dirty="0">
                <a:latin typeface="IBM Plex Serif" panose="02060503050406000203" pitchFamily="18" charset="77"/>
              </a:rPr>
              <a:t>for any number </a:t>
            </a:r>
            <a:r>
              <a:rPr lang="en-US" sz="2400" i="1" dirty="0">
                <a:latin typeface="IBM Plex Serif" panose="02060503050406000203" pitchFamily="18" charset="77"/>
              </a:rPr>
              <a:t>n</a:t>
            </a:r>
            <a:r>
              <a:rPr lang="en-US" sz="2400" dirty="0">
                <a:latin typeface="IBM Plex Serif" panose="02060503050406000203" pitchFamily="18" charset="77"/>
              </a:rPr>
              <a:t> of processes and </a:t>
            </a:r>
          </a:p>
          <a:p>
            <a:pPr algn="ctr"/>
            <a:r>
              <a:rPr lang="en-US" sz="2400" dirty="0">
                <a:latin typeface="IBM Plex Serif" panose="02060503050406000203" pitchFamily="18" charset="77"/>
              </a:rPr>
              <a:t>for any number </a:t>
            </a:r>
            <a:r>
              <a:rPr lang="en-US" sz="2400" i="1" dirty="0">
                <a:latin typeface="IBM Plex Serif" panose="02060503050406000203" pitchFamily="18" charset="77"/>
              </a:rPr>
              <a:t>f&lt;n/3</a:t>
            </a:r>
            <a:r>
              <a:rPr lang="en-US" sz="2400" dirty="0">
                <a:latin typeface="IBM Plex Serif" panose="02060503050406000203" pitchFamily="18" charset="77"/>
              </a:rPr>
              <a:t> of Byzantine failures</a:t>
            </a:r>
          </a:p>
        </p:txBody>
      </p:sp>
    </p:spTree>
    <p:extLst>
      <p:ext uri="{BB962C8B-B14F-4D97-AF65-F5344CB8AC3E}">
        <p14:creationId xmlns:p14="http://schemas.microsoft.com/office/powerpoint/2010/main" val="2545166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Holistic Verification of DBFT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4CCCE-0683-EF45-8963-49460665C1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Vincent Gramoli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9D605-CB20-5A49-B8E3-B9241C51CA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49CCE8-E7C4-0E4E-B913-26B1CA3A772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8A03F4-8889-7943-90F9-27E72B6C3C64}"/>
              </a:ext>
            </a:extLst>
          </p:cNvPr>
          <p:cNvSpPr txBox="1"/>
          <p:nvPr/>
        </p:nvSpPr>
        <p:spPr>
          <a:xfrm>
            <a:off x="5213675" y="6356350"/>
            <a:ext cx="865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PODC 22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7738BFB-1611-D820-D486-83D70FB949A6}"/>
              </a:ext>
            </a:extLst>
          </p:cNvPr>
          <p:cNvGrpSpPr/>
          <p:nvPr/>
        </p:nvGrpSpPr>
        <p:grpSpPr>
          <a:xfrm>
            <a:off x="10124835" y="370932"/>
            <a:ext cx="1887722" cy="1317516"/>
            <a:chOff x="9466078" y="370932"/>
            <a:chExt cx="1887722" cy="13175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F7C875F-F7CF-04B5-DBC4-27F4E424F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66078" y="409745"/>
              <a:ext cx="1887722" cy="1242983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C834075-5DB1-6F7E-CD10-3EF55BE4455F}"/>
                </a:ext>
              </a:extLst>
            </p:cNvPr>
            <p:cNvSpPr/>
            <p:nvPr/>
          </p:nvSpPr>
          <p:spPr>
            <a:xfrm>
              <a:off x="9466078" y="370932"/>
              <a:ext cx="1887722" cy="13175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040B078-639E-ED4F-CC30-916F22C12C52}"/>
              </a:ext>
            </a:extLst>
          </p:cNvPr>
          <p:cNvSpPr txBox="1"/>
          <p:nvPr/>
        </p:nvSpPr>
        <p:spPr>
          <a:xfrm>
            <a:off x="7311157" y="685761"/>
            <a:ext cx="101425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DBFT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[NCA’18]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6474D16D-AAB4-B9DD-EFB3-745EC1EDDE31}"/>
              </a:ext>
            </a:extLst>
          </p:cNvPr>
          <p:cNvSpPr/>
          <p:nvPr/>
        </p:nvSpPr>
        <p:spPr>
          <a:xfrm>
            <a:off x="8408503" y="515389"/>
            <a:ext cx="1550143" cy="9731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 Fairness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C7BE6B-60A1-68BE-B655-422B155D6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2" y="1652728"/>
            <a:ext cx="9551157" cy="2891940"/>
          </a:xfrm>
          <a:prstGeom prst="rect">
            <a:avLst/>
          </a:prstGeom>
        </p:spPr>
      </p:pic>
      <p:sp>
        <p:nvSpPr>
          <p:cNvPr id="21" name="Right Arrow 20">
            <a:extLst>
              <a:ext uri="{FF2B5EF4-FFF2-40B4-BE49-F238E27FC236}">
                <a16:creationId xmlns:a16="http://schemas.microsoft.com/office/drawing/2014/main" id="{47635D32-9D55-F311-28CE-B9D111F1A489}"/>
              </a:ext>
            </a:extLst>
          </p:cNvPr>
          <p:cNvSpPr/>
          <p:nvPr/>
        </p:nvSpPr>
        <p:spPr>
          <a:xfrm rot="2180918">
            <a:off x="9636769" y="3321378"/>
            <a:ext cx="1805424" cy="1317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3. Specification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418603-7C37-E5E6-4C43-202A44E6DB2F}"/>
              </a:ext>
            </a:extLst>
          </p:cNvPr>
          <p:cNvSpPr txBox="1"/>
          <p:nvPr/>
        </p:nvSpPr>
        <p:spPr>
          <a:xfrm>
            <a:off x="10665955" y="5011337"/>
            <a:ext cx="137569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ByMC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[POPL 2017]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1259DCB-32A3-40FD-4C39-6BC6F83D57BE}"/>
              </a:ext>
            </a:extLst>
          </p:cNvPr>
          <p:cNvGrpSpPr/>
          <p:nvPr/>
        </p:nvGrpSpPr>
        <p:grpSpPr>
          <a:xfrm>
            <a:off x="9501410" y="1852601"/>
            <a:ext cx="1584672" cy="1317515"/>
            <a:chOff x="9448217" y="1694930"/>
            <a:chExt cx="1584672" cy="1317515"/>
          </a:xfrm>
        </p:grpSpPr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362CE9E2-25ED-0A06-9CEA-89BF568F29E4}"/>
                </a:ext>
              </a:extLst>
            </p:cNvPr>
            <p:cNvSpPr/>
            <p:nvPr/>
          </p:nvSpPr>
          <p:spPr>
            <a:xfrm rot="8328331">
              <a:off x="9448217" y="1694930"/>
              <a:ext cx="1494525" cy="131751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9661F1-94C8-E108-75AB-4C370C457A52}"/>
                </a:ext>
              </a:extLst>
            </p:cNvPr>
            <p:cNvSpPr txBox="1"/>
            <p:nvPr/>
          </p:nvSpPr>
          <p:spPr>
            <a:xfrm rot="19106740">
              <a:off x="9586789" y="1993742"/>
              <a:ext cx="14461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2. Pseudocode 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to TA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2C2CF207-D236-8BB8-4543-98A1C02A51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0729" y="4831133"/>
            <a:ext cx="4399067" cy="8749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Right Arrow 26">
            <a:extLst>
              <a:ext uri="{FF2B5EF4-FFF2-40B4-BE49-F238E27FC236}">
                <a16:creationId xmlns:a16="http://schemas.microsoft.com/office/drawing/2014/main" id="{4355176A-8798-3472-699B-D00D82B08151}"/>
              </a:ext>
            </a:extLst>
          </p:cNvPr>
          <p:cNvSpPr/>
          <p:nvPr/>
        </p:nvSpPr>
        <p:spPr>
          <a:xfrm>
            <a:off x="7774398" y="4609875"/>
            <a:ext cx="2743200" cy="1317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3. Linear Temporal Logic 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D591077-58D1-B5BE-BE40-2F2315D2B7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209094">
            <a:off x="3148028" y="600507"/>
            <a:ext cx="7106708" cy="8018736"/>
          </a:xfrm>
          <a:prstGeom prst="rect">
            <a:avLst/>
          </a:prstGeom>
          <a:effectLst>
            <a:outerShdw blurRad="50800" dist="867161" dir="1206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1039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6EBD44-B228-DECD-B8D0-6CB57725E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2133" y="0"/>
            <a:ext cx="13716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4CCCE-0683-EF45-8963-49460665C1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Vincent Gramoli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9D605-CB20-5A49-B8E3-B9241C51CA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49CCE8-E7C4-0E4E-B913-26B1CA3A772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8A03F4-8889-7943-90F9-27E72B6C3C64}"/>
              </a:ext>
            </a:extLst>
          </p:cNvPr>
          <p:cNvSpPr txBox="1"/>
          <p:nvPr/>
        </p:nvSpPr>
        <p:spPr>
          <a:xfrm>
            <a:off x="5213675" y="6356350"/>
            <a:ext cx="865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PODC 22 </a:t>
            </a:r>
          </a:p>
        </p:txBody>
      </p:sp>
      <p:pic>
        <p:nvPicPr>
          <p:cNvPr id="8" name="Picture 2" descr="The University of Sydney - Course Seeker">
            <a:hlinkClick r:id="rId4"/>
            <a:extLst>
              <a:ext uri="{FF2B5EF4-FFF2-40B4-BE49-F238E27FC236}">
                <a16:creationId xmlns:a16="http://schemas.microsoft.com/office/drawing/2014/main" id="{8E65BB6C-5C70-0EC7-1C8B-88E09BC32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125" y="572735"/>
            <a:ext cx="5086675" cy="176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877860-53CE-BCF3-73E0-721367FFB49E}"/>
              </a:ext>
            </a:extLst>
          </p:cNvPr>
          <p:cNvSpPr txBox="1"/>
          <p:nvPr/>
        </p:nvSpPr>
        <p:spPr>
          <a:xfrm>
            <a:off x="558801" y="1051535"/>
            <a:ext cx="4965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Vincent.Gramoli@sydney.edu.au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11086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Relater Work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4CCCE-0683-EF45-8963-49460665C1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Vincent Gramoli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9D605-CB20-5A49-B8E3-B9241C51CA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49CCE8-E7C4-0E4E-B913-26B1CA3A772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A79158-B028-D248-BBEE-38E3A1EE3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1690688"/>
            <a:ext cx="10919791" cy="478155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latin typeface="Bai Jamjuree" pitchFamily="2" charset="-34"/>
                <a:cs typeface="Bai Jamjuree" pitchFamily="2" charset="-34"/>
              </a:rPr>
              <a:t>- Theorem prover were used to prove parts of Stellar (not its quorum system) </a:t>
            </a:r>
            <a:r>
              <a:rPr lang="en-US" dirty="0">
                <a:solidFill>
                  <a:srgbClr val="00B050"/>
                </a:solidFill>
                <a:latin typeface="Bai Jamjuree" pitchFamily="2" charset="-34"/>
                <a:cs typeface="Bai Jamjuree" pitchFamily="2" charset="-34"/>
              </a:rPr>
              <a:t>[DISC’19]</a:t>
            </a:r>
            <a:endParaRPr lang="en-US" dirty="0">
              <a:latin typeface="Bai Jamjuree" pitchFamily="2" charset="-34"/>
              <a:cs typeface="Bai Jamjuree" pitchFamily="2" charset="-34"/>
            </a:endParaRPr>
          </a:p>
          <a:p>
            <a:pPr>
              <a:buFontTx/>
              <a:buChar char="-"/>
            </a:pPr>
            <a:endParaRPr lang="en-US" dirty="0">
              <a:latin typeface="Bai Jamjuree" pitchFamily="2" charset="-34"/>
              <a:cs typeface="Bai Jamjuree" pitchFamily="2" charset="-34"/>
            </a:endParaRPr>
          </a:p>
          <a:p>
            <a:pPr>
              <a:buFontTx/>
              <a:buChar char="-"/>
            </a:pPr>
            <a:r>
              <a:rPr lang="en-US" dirty="0">
                <a:latin typeface="Bai Jamjuree" pitchFamily="2" charset="-34"/>
                <a:cs typeface="Bai Jamjuree" pitchFamily="2" charset="-34"/>
              </a:rPr>
              <a:t>The safety of Byzantine </a:t>
            </a:r>
            <a:r>
              <a:rPr lang="en-US" dirty="0" err="1">
                <a:latin typeface="Bai Jamjuree" pitchFamily="2" charset="-34"/>
                <a:cs typeface="Bai Jamjuree" pitchFamily="2" charset="-34"/>
              </a:rPr>
              <a:t>Paxos</a:t>
            </a:r>
            <a:r>
              <a:rPr lang="en-US" dirty="0">
                <a:latin typeface="Bai Jamjuree" pitchFamily="2" charset="-34"/>
                <a:cs typeface="Bai Jamjuree" pitchFamily="2" charset="-34"/>
              </a:rPr>
              <a:t> was proved by refinements (not its liveness) </a:t>
            </a:r>
            <a:r>
              <a:rPr lang="en-US" dirty="0">
                <a:solidFill>
                  <a:srgbClr val="00B050"/>
                </a:solidFill>
                <a:latin typeface="Bai Jamjuree" pitchFamily="2" charset="-34"/>
                <a:cs typeface="Bai Jamjuree" pitchFamily="2" charset="-34"/>
              </a:rPr>
              <a:t>[DISC’11]</a:t>
            </a:r>
            <a:endParaRPr lang="en-US" dirty="0">
              <a:latin typeface="Bai Jamjuree" pitchFamily="2" charset="-34"/>
              <a:cs typeface="Bai Jamjuree" pitchFamily="2" charset="-34"/>
            </a:endParaRPr>
          </a:p>
          <a:p>
            <a:pPr marL="0" indent="0">
              <a:buNone/>
            </a:pPr>
            <a:endParaRPr lang="en-US" dirty="0">
              <a:latin typeface="Bai Jamjuree" pitchFamily="2" charset="-34"/>
              <a:cs typeface="Bai Jamjuree" pitchFamily="2" charset="-34"/>
            </a:endParaRPr>
          </a:p>
          <a:p>
            <a:pPr>
              <a:buFontTx/>
              <a:buChar char="-"/>
            </a:pPr>
            <a:r>
              <a:rPr lang="en-US" dirty="0">
                <a:latin typeface="Bai Jamjuree" pitchFamily="2" charset="-34"/>
                <a:cs typeface="Bai Jamjuree" pitchFamily="2" charset="-34"/>
              </a:rPr>
              <a:t>Symbolic model checkers proved algorithms for fixed number of processes (n=10) </a:t>
            </a:r>
            <a:r>
              <a:rPr lang="en-US" dirty="0">
                <a:solidFill>
                  <a:srgbClr val="00B050"/>
                </a:solidFill>
                <a:latin typeface="Bai Jamjuree" pitchFamily="2" charset="-34"/>
                <a:cs typeface="Bai Jamjuree" pitchFamily="2" charset="-34"/>
              </a:rPr>
              <a:t>[Dist. Comp. 2011]</a:t>
            </a:r>
            <a:endParaRPr lang="en-US" dirty="0">
              <a:latin typeface="Bai Jamjuree" pitchFamily="2" charset="-34"/>
              <a:cs typeface="Bai Jamjuree" pitchFamily="2" charset="-34"/>
            </a:endParaRPr>
          </a:p>
          <a:p>
            <a:pPr>
              <a:buFontTx/>
              <a:buChar char="-"/>
            </a:pPr>
            <a:endParaRPr lang="en-US" dirty="0">
              <a:latin typeface="Bai Jamjuree" pitchFamily="2" charset="-34"/>
              <a:cs typeface="Bai Jamjuree" pitchFamily="2" charset="-34"/>
            </a:endParaRPr>
          </a:p>
          <a:p>
            <a:pPr>
              <a:buFontTx/>
              <a:buChar char="-"/>
            </a:pPr>
            <a:r>
              <a:rPr lang="en-US" dirty="0">
                <a:latin typeface="Bai Jamjuree" pitchFamily="2" charset="-34"/>
                <a:cs typeface="Bai Jamjuree" pitchFamily="2" charset="-34"/>
              </a:rPr>
              <a:t>TLA+ model checker TLC was used for consensus with benign faults </a:t>
            </a:r>
            <a:r>
              <a:rPr lang="en-US" dirty="0">
                <a:solidFill>
                  <a:srgbClr val="00B050"/>
                </a:solidFill>
                <a:latin typeface="Bai Jamjuree" pitchFamily="2" charset="-34"/>
                <a:cs typeface="Bai Jamjuree" pitchFamily="2" charset="-34"/>
              </a:rPr>
              <a:t>[RP’19]</a:t>
            </a:r>
            <a:endParaRPr lang="en-US" dirty="0">
              <a:latin typeface="Bai Jamjuree" pitchFamily="2" charset="-34"/>
              <a:cs typeface="Bai Jamjuree" pitchFamily="2" charset="-34"/>
            </a:endParaRPr>
          </a:p>
          <a:p>
            <a:pPr>
              <a:buFontTx/>
              <a:buChar char="-"/>
            </a:pPr>
            <a:endParaRPr lang="en-US" dirty="0">
              <a:latin typeface="Bai Jamjuree" pitchFamily="2" charset="-34"/>
              <a:cs typeface="Bai Jamjuree" pitchFamily="2" charset="-34"/>
            </a:endParaRPr>
          </a:p>
          <a:p>
            <a:pPr>
              <a:buFontTx/>
              <a:buChar char="-"/>
            </a:pPr>
            <a:r>
              <a:rPr lang="en-US" dirty="0">
                <a:latin typeface="Bai Jamjuree" pitchFamily="2" charset="-34"/>
                <a:cs typeface="Bai Jamjuree" pitchFamily="2" charset="-34"/>
              </a:rPr>
              <a:t>Bosco is a fast-path for consensus whose safety was proven with </a:t>
            </a:r>
            <a:r>
              <a:rPr lang="en-US" dirty="0" err="1">
                <a:latin typeface="Bai Jamjuree" pitchFamily="2" charset="-34"/>
                <a:cs typeface="Bai Jamjuree" pitchFamily="2" charset="-34"/>
              </a:rPr>
              <a:t>ByMC</a:t>
            </a:r>
            <a:r>
              <a:rPr lang="en-US" dirty="0">
                <a:latin typeface="Bai Jamjuree" pitchFamily="2" charset="-34"/>
                <a:cs typeface="Bai Jamjuree" pitchFamily="2" charset="-34"/>
              </a:rPr>
              <a:t>, but it needs to rely on another Byzantine consensus protocol </a:t>
            </a:r>
            <a:r>
              <a:rPr lang="en-US" dirty="0">
                <a:solidFill>
                  <a:srgbClr val="00B050"/>
                </a:solidFill>
                <a:latin typeface="Bai Jamjuree" pitchFamily="2" charset="-34"/>
                <a:cs typeface="Bai Jamjuree" pitchFamily="2" charset="-34"/>
              </a:rPr>
              <a:t>[OPODIS’17]</a:t>
            </a:r>
          </a:p>
          <a:p>
            <a:pPr>
              <a:buFontTx/>
              <a:buChar char="-"/>
            </a:pPr>
            <a:endParaRPr lang="en-US" dirty="0">
              <a:latin typeface="Bai Jamjuree" pitchFamily="2" charset="-34"/>
              <a:cs typeface="Bai Jamjuree" pitchFamily="2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8A03F4-8889-7943-90F9-27E72B6C3C64}"/>
              </a:ext>
            </a:extLst>
          </p:cNvPr>
          <p:cNvSpPr txBox="1"/>
          <p:nvPr/>
        </p:nvSpPr>
        <p:spPr>
          <a:xfrm>
            <a:off x="5213675" y="6356350"/>
            <a:ext cx="865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PODC 22 </a:t>
            </a:r>
          </a:p>
        </p:txBody>
      </p:sp>
    </p:spTree>
    <p:extLst>
      <p:ext uri="{BB962C8B-B14F-4D97-AF65-F5344CB8AC3E}">
        <p14:creationId xmlns:p14="http://schemas.microsoft.com/office/powerpoint/2010/main" val="3662175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B64926"/>
                </a:solidFill>
                <a:latin typeface="IBM Plex Serif" panose="02060503050406000203" pitchFamily="18" charset="77"/>
              </a:rPr>
              <a:t>Blockchain</a:t>
            </a:r>
            <a:endParaRPr lang="en-US" dirty="0">
              <a:latin typeface="IBM Plex Serif" panose="02060503050406000203" pitchFamily="18" charset="77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4CCCE-0683-EF45-8963-49460665C1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Vincent Gramoli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9D605-CB20-5A49-B8E3-B9241C51CA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49CCE8-E7C4-0E4E-B913-26B1CA3A772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A79158-B028-D248-BBEE-38E3A1EE3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358901"/>
            <a:ext cx="10515600" cy="511333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Bai Jamjuree" pitchFamily="2" charset="-34"/>
              <a:cs typeface="Bai Jamjuree" pitchFamily="2" charset="-34"/>
            </a:endParaRPr>
          </a:p>
          <a:p>
            <a:endParaRPr lang="en-US" dirty="0">
              <a:latin typeface="Bai Jamjuree" pitchFamily="2" charset="-34"/>
              <a:cs typeface="Bai Jamjuree" pitchFamily="2" charset="-34"/>
            </a:endParaRPr>
          </a:p>
          <a:p>
            <a:endParaRPr lang="en-US" dirty="0">
              <a:latin typeface="Bai Jamjuree" pitchFamily="2" charset="-34"/>
              <a:cs typeface="Bai Jamjuree" pitchFamily="2" charset="-34"/>
            </a:endParaRPr>
          </a:p>
          <a:p>
            <a:endParaRPr lang="en-US" dirty="0">
              <a:latin typeface="Bai Jamjuree" pitchFamily="2" charset="-34"/>
              <a:cs typeface="Bai Jamjuree" pitchFamily="2" charset="-34"/>
            </a:endParaRPr>
          </a:p>
          <a:p>
            <a:pPr marL="0" indent="0">
              <a:buNone/>
            </a:pPr>
            <a:endParaRPr lang="en-US" dirty="0">
              <a:latin typeface="Bai Jamjuree" pitchFamily="2" charset="-34"/>
              <a:cs typeface="Bai Jamjuree" pitchFamily="2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8A03F4-8889-7943-90F9-27E72B6C3C64}"/>
              </a:ext>
            </a:extLst>
          </p:cNvPr>
          <p:cNvSpPr txBox="1"/>
          <p:nvPr/>
        </p:nvSpPr>
        <p:spPr>
          <a:xfrm>
            <a:off x="5213675" y="6356350"/>
            <a:ext cx="865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PODC 22 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132C80E0-E1EB-82B8-EE14-05AB51736D58}"/>
              </a:ext>
            </a:extLst>
          </p:cNvPr>
          <p:cNvSpPr/>
          <p:nvPr/>
        </p:nvSpPr>
        <p:spPr>
          <a:xfrm>
            <a:off x="7703626" y="1995153"/>
            <a:ext cx="999066" cy="931333"/>
          </a:xfrm>
          <a:prstGeom prst="cube">
            <a:avLst/>
          </a:prstGeom>
          <a:solidFill>
            <a:srgbClr val="E89F4F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A7D7B0-BDFA-BDF0-834F-70557E93A8B9}"/>
              </a:ext>
            </a:extLst>
          </p:cNvPr>
          <p:cNvSpPr txBox="1"/>
          <p:nvPr/>
        </p:nvSpPr>
        <p:spPr>
          <a:xfrm>
            <a:off x="3135086" y="2315132"/>
            <a:ext cx="398417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Tx1: Mallory gives all her coins to Alice 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0566EF63-1105-145A-B8F0-0EDC26F268FE}"/>
              </a:ext>
            </a:extLst>
          </p:cNvPr>
          <p:cNvSpPr/>
          <p:nvPr/>
        </p:nvSpPr>
        <p:spPr>
          <a:xfrm>
            <a:off x="7293429" y="1774649"/>
            <a:ext cx="936171" cy="750837"/>
          </a:xfrm>
          <a:custGeom>
            <a:avLst/>
            <a:gdLst>
              <a:gd name="connsiteX0" fmla="*/ 0 w 936171"/>
              <a:gd name="connsiteY0" fmla="*/ 750837 h 750837"/>
              <a:gd name="connsiteX1" fmla="*/ 370114 w 936171"/>
              <a:gd name="connsiteY1" fmla="*/ 10609 h 750837"/>
              <a:gd name="connsiteX2" fmla="*/ 936171 w 936171"/>
              <a:gd name="connsiteY2" fmla="*/ 293637 h 750837"/>
              <a:gd name="connsiteX3" fmla="*/ 936171 w 936171"/>
              <a:gd name="connsiteY3" fmla="*/ 293637 h 75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6171" h="750837">
                <a:moveTo>
                  <a:pt x="0" y="750837"/>
                </a:moveTo>
                <a:cubicBezTo>
                  <a:pt x="107043" y="418823"/>
                  <a:pt x="214086" y="86809"/>
                  <a:pt x="370114" y="10609"/>
                </a:cubicBezTo>
                <a:cubicBezTo>
                  <a:pt x="526143" y="-65591"/>
                  <a:pt x="936171" y="293637"/>
                  <a:pt x="936171" y="293637"/>
                </a:cubicBezTo>
                <a:lnTo>
                  <a:pt x="936171" y="293637"/>
                </a:lnTo>
              </a:path>
            </a:pathLst>
          </a:custGeom>
          <a:noFill/>
          <a:ln w="38100"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133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B64926"/>
                </a:solidFill>
                <a:latin typeface="IBM Plex Serif" panose="02060503050406000203" pitchFamily="18" charset="77"/>
              </a:rPr>
              <a:t>Double Spending</a:t>
            </a:r>
            <a:endParaRPr lang="en-US" dirty="0">
              <a:latin typeface="IBM Plex Serif" panose="02060503050406000203" pitchFamily="18" charset="77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4CCCE-0683-EF45-8963-49460665C1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Vincent Gramoli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9D605-CB20-5A49-B8E3-B9241C51CA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49CCE8-E7C4-0E4E-B913-26B1CA3A772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A79158-B028-D248-BBEE-38E3A1EE3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358901"/>
            <a:ext cx="10515600" cy="511333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Bai Jamjuree" pitchFamily="2" charset="-34"/>
              <a:cs typeface="Bai Jamjuree" pitchFamily="2" charset="-34"/>
            </a:endParaRPr>
          </a:p>
          <a:p>
            <a:endParaRPr lang="en-US" dirty="0">
              <a:latin typeface="Bai Jamjuree" pitchFamily="2" charset="-34"/>
              <a:cs typeface="Bai Jamjuree" pitchFamily="2" charset="-34"/>
            </a:endParaRPr>
          </a:p>
          <a:p>
            <a:endParaRPr lang="en-US" dirty="0">
              <a:latin typeface="Bai Jamjuree" pitchFamily="2" charset="-34"/>
              <a:cs typeface="Bai Jamjuree" pitchFamily="2" charset="-34"/>
            </a:endParaRPr>
          </a:p>
          <a:p>
            <a:endParaRPr lang="en-US" dirty="0">
              <a:latin typeface="Bai Jamjuree" pitchFamily="2" charset="-34"/>
              <a:cs typeface="Bai Jamjuree" pitchFamily="2" charset="-34"/>
            </a:endParaRPr>
          </a:p>
          <a:p>
            <a:pPr marL="0" indent="0">
              <a:buNone/>
            </a:pPr>
            <a:endParaRPr lang="en-US" dirty="0">
              <a:latin typeface="Bai Jamjuree" pitchFamily="2" charset="-34"/>
              <a:cs typeface="Bai Jamjuree" pitchFamily="2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8A03F4-8889-7943-90F9-27E72B6C3C64}"/>
              </a:ext>
            </a:extLst>
          </p:cNvPr>
          <p:cNvSpPr txBox="1"/>
          <p:nvPr/>
        </p:nvSpPr>
        <p:spPr>
          <a:xfrm>
            <a:off x="5213675" y="6356350"/>
            <a:ext cx="865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PODC 22 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132C80E0-E1EB-82B8-EE14-05AB51736D58}"/>
              </a:ext>
            </a:extLst>
          </p:cNvPr>
          <p:cNvSpPr/>
          <p:nvPr/>
        </p:nvSpPr>
        <p:spPr>
          <a:xfrm>
            <a:off x="7703626" y="1995153"/>
            <a:ext cx="999066" cy="931333"/>
          </a:xfrm>
          <a:prstGeom prst="cube">
            <a:avLst/>
          </a:prstGeom>
          <a:solidFill>
            <a:srgbClr val="E89F4F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7B7E4822-D698-C7EB-B876-4738E97B7E5B}"/>
              </a:ext>
            </a:extLst>
          </p:cNvPr>
          <p:cNvSpPr/>
          <p:nvPr/>
        </p:nvSpPr>
        <p:spPr>
          <a:xfrm>
            <a:off x="7703626" y="3612385"/>
            <a:ext cx="999066" cy="931333"/>
          </a:xfrm>
          <a:prstGeom prst="cube">
            <a:avLst/>
          </a:prstGeom>
          <a:solidFill>
            <a:srgbClr val="A89AE8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A7D7B0-BDFA-BDF0-834F-70557E93A8B9}"/>
              </a:ext>
            </a:extLst>
          </p:cNvPr>
          <p:cNvSpPr txBox="1"/>
          <p:nvPr/>
        </p:nvSpPr>
        <p:spPr>
          <a:xfrm>
            <a:off x="3135086" y="2315132"/>
            <a:ext cx="398417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Tx1: Mallory gives all her coins to Alice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C92DC3-85BA-367B-506F-896BDCA68AAE}"/>
              </a:ext>
            </a:extLst>
          </p:cNvPr>
          <p:cNvSpPr txBox="1"/>
          <p:nvPr/>
        </p:nvSpPr>
        <p:spPr>
          <a:xfrm>
            <a:off x="3135086" y="3876880"/>
            <a:ext cx="398417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Tx2: Mallory gives all her coins to Bob 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0566EF63-1105-145A-B8F0-0EDC26F268FE}"/>
              </a:ext>
            </a:extLst>
          </p:cNvPr>
          <p:cNvSpPr/>
          <p:nvPr/>
        </p:nvSpPr>
        <p:spPr>
          <a:xfrm>
            <a:off x="7293429" y="1774649"/>
            <a:ext cx="936171" cy="750837"/>
          </a:xfrm>
          <a:custGeom>
            <a:avLst/>
            <a:gdLst>
              <a:gd name="connsiteX0" fmla="*/ 0 w 936171"/>
              <a:gd name="connsiteY0" fmla="*/ 750837 h 750837"/>
              <a:gd name="connsiteX1" fmla="*/ 370114 w 936171"/>
              <a:gd name="connsiteY1" fmla="*/ 10609 h 750837"/>
              <a:gd name="connsiteX2" fmla="*/ 936171 w 936171"/>
              <a:gd name="connsiteY2" fmla="*/ 293637 h 750837"/>
              <a:gd name="connsiteX3" fmla="*/ 936171 w 936171"/>
              <a:gd name="connsiteY3" fmla="*/ 293637 h 75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6171" h="750837">
                <a:moveTo>
                  <a:pt x="0" y="750837"/>
                </a:moveTo>
                <a:cubicBezTo>
                  <a:pt x="107043" y="418823"/>
                  <a:pt x="214086" y="86809"/>
                  <a:pt x="370114" y="10609"/>
                </a:cubicBezTo>
                <a:cubicBezTo>
                  <a:pt x="526143" y="-65591"/>
                  <a:pt x="936171" y="293637"/>
                  <a:pt x="936171" y="293637"/>
                </a:cubicBezTo>
                <a:lnTo>
                  <a:pt x="936171" y="293637"/>
                </a:lnTo>
              </a:path>
            </a:pathLst>
          </a:custGeom>
          <a:noFill/>
          <a:ln w="38100"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E6805F2F-6FAF-88C8-F848-F11406B237AD}"/>
              </a:ext>
            </a:extLst>
          </p:cNvPr>
          <p:cNvSpPr/>
          <p:nvPr/>
        </p:nvSpPr>
        <p:spPr>
          <a:xfrm>
            <a:off x="7293429" y="3429000"/>
            <a:ext cx="936171" cy="750837"/>
          </a:xfrm>
          <a:custGeom>
            <a:avLst/>
            <a:gdLst>
              <a:gd name="connsiteX0" fmla="*/ 0 w 936171"/>
              <a:gd name="connsiteY0" fmla="*/ 750837 h 750837"/>
              <a:gd name="connsiteX1" fmla="*/ 370114 w 936171"/>
              <a:gd name="connsiteY1" fmla="*/ 10609 h 750837"/>
              <a:gd name="connsiteX2" fmla="*/ 936171 w 936171"/>
              <a:gd name="connsiteY2" fmla="*/ 293637 h 750837"/>
              <a:gd name="connsiteX3" fmla="*/ 936171 w 936171"/>
              <a:gd name="connsiteY3" fmla="*/ 293637 h 75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6171" h="750837">
                <a:moveTo>
                  <a:pt x="0" y="750837"/>
                </a:moveTo>
                <a:cubicBezTo>
                  <a:pt x="107043" y="418823"/>
                  <a:pt x="214086" y="86809"/>
                  <a:pt x="370114" y="10609"/>
                </a:cubicBezTo>
                <a:cubicBezTo>
                  <a:pt x="526143" y="-65591"/>
                  <a:pt x="936171" y="293637"/>
                  <a:pt x="936171" y="293637"/>
                </a:cubicBezTo>
                <a:lnTo>
                  <a:pt x="936171" y="293637"/>
                </a:lnTo>
              </a:path>
            </a:pathLst>
          </a:custGeom>
          <a:noFill/>
          <a:ln w="38100"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3F713E-93C0-C638-144A-6DB34954826F}"/>
              </a:ext>
            </a:extLst>
          </p:cNvPr>
          <p:cNvSpPr txBox="1"/>
          <p:nvPr/>
        </p:nvSpPr>
        <p:spPr>
          <a:xfrm>
            <a:off x="838200" y="2785130"/>
            <a:ext cx="17885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Mallory</a:t>
            </a:r>
          </a:p>
        </p:txBody>
      </p:sp>
    </p:spTree>
    <p:extLst>
      <p:ext uri="{BB962C8B-B14F-4D97-AF65-F5344CB8AC3E}">
        <p14:creationId xmlns:p14="http://schemas.microsoft.com/office/powerpoint/2010/main" val="960077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4E908739-DFB5-9A2A-E6E8-283AA7DA826A}"/>
              </a:ext>
            </a:extLst>
          </p:cNvPr>
          <p:cNvSpPr/>
          <p:nvPr/>
        </p:nvSpPr>
        <p:spPr>
          <a:xfrm>
            <a:off x="1883543" y="1454002"/>
            <a:ext cx="7374688" cy="2848311"/>
          </a:xfrm>
          <a:custGeom>
            <a:avLst/>
            <a:gdLst>
              <a:gd name="connsiteX0" fmla="*/ 406987 w 7374688"/>
              <a:gd name="connsiteY0" fmla="*/ 2715683 h 2848311"/>
              <a:gd name="connsiteX1" fmla="*/ 4846639 w 7374688"/>
              <a:gd name="connsiteY1" fmla="*/ 2631462 h 2848311"/>
              <a:gd name="connsiteX2" fmla="*/ 5688850 w 7374688"/>
              <a:gd name="connsiteY2" fmla="*/ 1741125 h 2848311"/>
              <a:gd name="connsiteX3" fmla="*/ 7060450 w 7374688"/>
              <a:gd name="connsiteY3" fmla="*/ 1572683 h 2848311"/>
              <a:gd name="connsiteX4" fmla="*/ 7240924 w 7374688"/>
              <a:gd name="connsiteY4" fmla="*/ 177020 h 2848311"/>
              <a:gd name="connsiteX5" fmla="*/ 5400092 w 7374688"/>
              <a:gd name="connsiteY5" fmla="*/ 92799 h 2848311"/>
              <a:gd name="connsiteX6" fmla="*/ 4750387 w 7374688"/>
              <a:gd name="connsiteY6" fmla="*/ 850788 h 2848311"/>
              <a:gd name="connsiteX7" fmla="*/ 695745 w 7374688"/>
              <a:gd name="connsiteY7" fmla="*/ 1043294 h 2848311"/>
              <a:gd name="connsiteX8" fmla="*/ 406987 w 7374688"/>
              <a:gd name="connsiteY8" fmla="*/ 2715683 h 284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74688" h="2848311">
                <a:moveTo>
                  <a:pt x="406987" y="2715683"/>
                </a:moveTo>
                <a:cubicBezTo>
                  <a:pt x="1098803" y="2980378"/>
                  <a:pt x="3966329" y="2793888"/>
                  <a:pt x="4846639" y="2631462"/>
                </a:cubicBezTo>
                <a:cubicBezTo>
                  <a:pt x="5726949" y="2469036"/>
                  <a:pt x="5319882" y="1917588"/>
                  <a:pt x="5688850" y="1741125"/>
                </a:cubicBezTo>
                <a:cubicBezTo>
                  <a:pt x="6057819" y="1564662"/>
                  <a:pt x="6801771" y="1833367"/>
                  <a:pt x="7060450" y="1572683"/>
                </a:cubicBezTo>
                <a:cubicBezTo>
                  <a:pt x="7319129" y="1311999"/>
                  <a:pt x="7517650" y="423667"/>
                  <a:pt x="7240924" y="177020"/>
                </a:cubicBezTo>
                <a:cubicBezTo>
                  <a:pt x="6964198" y="-69627"/>
                  <a:pt x="5815181" y="-19496"/>
                  <a:pt x="5400092" y="92799"/>
                </a:cubicBezTo>
                <a:cubicBezTo>
                  <a:pt x="4985003" y="205094"/>
                  <a:pt x="5534445" y="692372"/>
                  <a:pt x="4750387" y="850788"/>
                </a:cubicBezTo>
                <a:cubicBezTo>
                  <a:pt x="3966329" y="1009204"/>
                  <a:pt x="1423656" y="736489"/>
                  <a:pt x="695745" y="1043294"/>
                </a:cubicBezTo>
                <a:cubicBezTo>
                  <a:pt x="-32166" y="1350099"/>
                  <a:pt x="-284829" y="2450988"/>
                  <a:pt x="406987" y="2715683"/>
                </a:cubicBezTo>
                <a:close/>
              </a:path>
            </a:pathLst>
          </a:custGeom>
          <a:solidFill>
            <a:srgbClr val="E47293">
              <a:alpha val="14902"/>
            </a:srgbClr>
          </a:solidFill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13E427A-6C19-50BB-6983-776C2BBC2798}"/>
              </a:ext>
            </a:extLst>
          </p:cNvPr>
          <p:cNvSpPr/>
          <p:nvPr/>
        </p:nvSpPr>
        <p:spPr>
          <a:xfrm flipV="1">
            <a:off x="1883543" y="2332132"/>
            <a:ext cx="7374688" cy="2505646"/>
          </a:xfrm>
          <a:custGeom>
            <a:avLst/>
            <a:gdLst>
              <a:gd name="connsiteX0" fmla="*/ 406987 w 7374688"/>
              <a:gd name="connsiteY0" fmla="*/ 2715683 h 2848311"/>
              <a:gd name="connsiteX1" fmla="*/ 4846639 w 7374688"/>
              <a:gd name="connsiteY1" fmla="*/ 2631462 h 2848311"/>
              <a:gd name="connsiteX2" fmla="*/ 5688850 w 7374688"/>
              <a:gd name="connsiteY2" fmla="*/ 1741125 h 2848311"/>
              <a:gd name="connsiteX3" fmla="*/ 7060450 w 7374688"/>
              <a:gd name="connsiteY3" fmla="*/ 1572683 h 2848311"/>
              <a:gd name="connsiteX4" fmla="*/ 7240924 w 7374688"/>
              <a:gd name="connsiteY4" fmla="*/ 177020 h 2848311"/>
              <a:gd name="connsiteX5" fmla="*/ 5400092 w 7374688"/>
              <a:gd name="connsiteY5" fmla="*/ 92799 h 2848311"/>
              <a:gd name="connsiteX6" fmla="*/ 4750387 w 7374688"/>
              <a:gd name="connsiteY6" fmla="*/ 850788 h 2848311"/>
              <a:gd name="connsiteX7" fmla="*/ 695745 w 7374688"/>
              <a:gd name="connsiteY7" fmla="*/ 1043294 h 2848311"/>
              <a:gd name="connsiteX8" fmla="*/ 406987 w 7374688"/>
              <a:gd name="connsiteY8" fmla="*/ 2715683 h 284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74688" h="2848311">
                <a:moveTo>
                  <a:pt x="406987" y="2715683"/>
                </a:moveTo>
                <a:cubicBezTo>
                  <a:pt x="1098803" y="2980378"/>
                  <a:pt x="3966329" y="2793888"/>
                  <a:pt x="4846639" y="2631462"/>
                </a:cubicBezTo>
                <a:cubicBezTo>
                  <a:pt x="5726949" y="2469036"/>
                  <a:pt x="5319882" y="1917588"/>
                  <a:pt x="5688850" y="1741125"/>
                </a:cubicBezTo>
                <a:cubicBezTo>
                  <a:pt x="6057819" y="1564662"/>
                  <a:pt x="6801771" y="1833367"/>
                  <a:pt x="7060450" y="1572683"/>
                </a:cubicBezTo>
                <a:cubicBezTo>
                  <a:pt x="7319129" y="1311999"/>
                  <a:pt x="7517650" y="423667"/>
                  <a:pt x="7240924" y="177020"/>
                </a:cubicBezTo>
                <a:cubicBezTo>
                  <a:pt x="6964198" y="-69627"/>
                  <a:pt x="5815181" y="-19496"/>
                  <a:pt x="5400092" y="92799"/>
                </a:cubicBezTo>
                <a:cubicBezTo>
                  <a:pt x="4985003" y="205094"/>
                  <a:pt x="5534445" y="692372"/>
                  <a:pt x="4750387" y="850788"/>
                </a:cubicBezTo>
                <a:cubicBezTo>
                  <a:pt x="3966329" y="1009204"/>
                  <a:pt x="1423656" y="736489"/>
                  <a:pt x="695745" y="1043294"/>
                </a:cubicBezTo>
                <a:cubicBezTo>
                  <a:pt x="-32166" y="1350099"/>
                  <a:pt x="-284829" y="2450988"/>
                  <a:pt x="406987" y="2715683"/>
                </a:cubicBezTo>
                <a:close/>
              </a:path>
            </a:pathLst>
          </a:custGeom>
          <a:solidFill>
            <a:srgbClr val="5EC3E3">
              <a:alpha val="16863"/>
            </a:srgbClr>
          </a:solidFill>
          <a:ln w="3492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BM Plex Serif" panose="02060503050406000203" pitchFamily="18" charset="77"/>
              </a:rPr>
              <a:t>Loss of Assets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4CCCE-0683-EF45-8963-49460665C1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Vincent Gramoli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9D605-CB20-5A49-B8E3-B9241C51CA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49CCE8-E7C4-0E4E-B913-26B1CA3A772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A79158-B028-D248-BBEE-38E3A1EE3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358901"/>
            <a:ext cx="10515600" cy="511333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Bai Jamjuree" pitchFamily="2" charset="-34"/>
              <a:cs typeface="Bai Jamjuree" pitchFamily="2" charset="-34"/>
            </a:endParaRPr>
          </a:p>
          <a:p>
            <a:endParaRPr lang="en-US" dirty="0">
              <a:latin typeface="Bai Jamjuree" pitchFamily="2" charset="-34"/>
              <a:cs typeface="Bai Jamjuree" pitchFamily="2" charset="-34"/>
            </a:endParaRPr>
          </a:p>
          <a:p>
            <a:endParaRPr lang="en-US" dirty="0">
              <a:latin typeface="Bai Jamjuree" pitchFamily="2" charset="-34"/>
              <a:cs typeface="Bai Jamjuree" pitchFamily="2" charset="-34"/>
            </a:endParaRPr>
          </a:p>
          <a:p>
            <a:endParaRPr lang="en-US" dirty="0">
              <a:latin typeface="Bai Jamjuree" pitchFamily="2" charset="-34"/>
              <a:cs typeface="Bai Jamjuree" pitchFamily="2" charset="-34"/>
            </a:endParaRPr>
          </a:p>
          <a:p>
            <a:pPr marL="0" indent="0">
              <a:buNone/>
            </a:pPr>
            <a:endParaRPr lang="en-US" dirty="0">
              <a:latin typeface="Bai Jamjuree" pitchFamily="2" charset="-34"/>
              <a:cs typeface="Bai Jamjuree" pitchFamily="2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8A03F4-8889-7943-90F9-27E72B6C3C64}"/>
              </a:ext>
            </a:extLst>
          </p:cNvPr>
          <p:cNvSpPr txBox="1"/>
          <p:nvPr/>
        </p:nvSpPr>
        <p:spPr>
          <a:xfrm>
            <a:off x="5213675" y="6356350"/>
            <a:ext cx="865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PODC 22 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ADE29564-5789-D09A-554D-B40CC1684EBB}"/>
              </a:ext>
            </a:extLst>
          </p:cNvPr>
          <p:cNvSpPr/>
          <p:nvPr/>
        </p:nvSpPr>
        <p:spPr>
          <a:xfrm>
            <a:off x="2615159" y="2958070"/>
            <a:ext cx="999066" cy="931333"/>
          </a:xfrm>
          <a:prstGeom prst="cub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F60EDA68-FDAF-181C-16A1-F0F3AFCCE9E3}"/>
              </a:ext>
            </a:extLst>
          </p:cNvPr>
          <p:cNvSpPr/>
          <p:nvPr/>
        </p:nvSpPr>
        <p:spPr>
          <a:xfrm>
            <a:off x="4338126" y="2928173"/>
            <a:ext cx="999066" cy="931333"/>
          </a:xfrm>
          <a:prstGeom prst="cube">
            <a:avLst/>
          </a:prstGeom>
          <a:solidFill>
            <a:srgbClr val="E89FE4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ED157141-917A-2176-4E86-C68F24B0346B}"/>
              </a:ext>
            </a:extLst>
          </p:cNvPr>
          <p:cNvSpPr/>
          <p:nvPr/>
        </p:nvSpPr>
        <p:spPr>
          <a:xfrm>
            <a:off x="6061093" y="2926486"/>
            <a:ext cx="999066" cy="931333"/>
          </a:xfrm>
          <a:prstGeom prst="cube">
            <a:avLst/>
          </a:prstGeom>
          <a:solidFill>
            <a:srgbClr val="71DEE8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132C80E0-E1EB-82B8-EE14-05AB51736D58}"/>
              </a:ext>
            </a:extLst>
          </p:cNvPr>
          <p:cNvSpPr/>
          <p:nvPr/>
        </p:nvSpPr>
        <p:spPr>
          <a:xfrm>
            <a:off x="7703626" y="1995153"/>
            <a:ext cx="999066" cy="931333"/>
          </a:xfrm>
          <a:prstGeom prst="cube">
            <a:avLst/>
          </a:prstGeom>
          <a:solidFill>
            <a:srgbClr val="E89F4F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7B7E4822-D698-C7EB-B876-4738E97B7E5B}"/>
              </a:ext>
            </a:extLst>
          </p:cNvPr>
          <p:cNvSpPr/>
          <p:nvPr/>
        </p:nvSpPr>
        <p:spPr>
          <a:xfrm>
            <a:off x="7703626" y="3612385"/>
            <a:ext cx="999066" cy="931333"/>
          </a:xfrm>
          <a:prstGeom prst="cube">
            <a:avLst/>
          </a:prstGeom>
          <a:solidFill>
            <a:srgbClr val="A89AE8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CBDF9AB-E1F6-DD32-8A50-0D09C6E0563A}"/>
              </a:ext>
            </a:extLst>
          </p:cNvPr>
          <p:cNvSpPr/>
          <p:nvPr/>
        </p:nvSpPr>
        <p:spPr>
          <a:xfrm>
            <a:off x="1510552" y="4302313"/>
            <a:ext cx="372991" cy="374555"/>
          </a:xfrm>
          <a:prstGeom prst="ellipse">
            <a:avLst/>
          </a:prstGeom>
          <a:solidFill>
            <a:srgbClr val="E47293">
              <a:alpha val="12941"/>
            </a:srgbClr>
          </a:solidFill>
          <a:ln w="2222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CFA9C8B-4EF2-56A4-667C-D7752F636BC4}"/>
              </a:ext>
            </a:extLst>
          </p:cNvPr>
          <p:cNvSpPr/>
          <p:nvPr/>
        </p:nvSpPr>
        <p:spPr>
          <a:xfrm>
            <a:off x="1239619" y="4677467"/>
            <a:ext cx="239535" cy="228201"/>
          </a:xfrm>
          <a:prstGeom prst="ellipse">
            <a:avLst/>
          </a:prstGeom>
          <a:solidFill>
            <a:srgbClr val="E47293">
              <a:alpha val="12941"/>
            </a:srgbClr>
          </a:solidFill>
          <a:ln w="2222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1C4C7FD-BA33-7BBC-5ADA-F6E0505DECE2}"/>
              </a:ext>
            </a:extLst>
          </p:cNvPr>
          <p:cNvSpPr/>
          <p:nvPr/>
        </p:nvSpPr>
        <p:spPr>
          <a:xfrm>
            <a:off x="1066800" y="4947801"/>
            <a:ext cx="114703" cy="129469"/>
          </a:xfrm>
          <a:prstGeom prst="ellipse">
            <a:avLst/>
          </a:prstGeom>
          <a:solidFill>
            <a:srgbClr val="E47293">
              <a:alpha val="12941"/>
            </a:srgbClr>
          </a:solidFill>
          <a:ln w="2222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8C425BC-8B2D-EDB2-B0A1-DFFB05A7B800}"/>
              </a:ext>
            </a:extLst>
          </p:cNvPr>
          <p:cNvGrpSpPr/>
          <p:nvPr/>
        </p:nvGrpSpPr>
        <p:grpSpPr>
          <a:xfrm flipH="1">
            <a:off x="9486831" y="4628884"/>
            <a:ext cx="767274" cy="727053"/>
            <a:chOff x="7763183" y="5456833"/>
            <a:chExt cx="816743" cy="774957"/>
          </a:xfrm>
          <a:solidFill>
            <a:srgbClr val="5EC3E3">
              <a:alpha val="16863"/>
            </a:srgbClr>
          </a:solidFill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63B5109-82E7-DD30-6EEE-B1A9E98A0FF0}"/>
                </a:ext>
              </a:extLst>
            </p:cNvPr>
            <p:cNvSpPr/>
            <p:nvPr/>
          </p:nvSpPr>
          <p:spPr>
            <a:xfrm>
              <a:off x="8206935" y="5456833"/>
              <a:ext cx="372991" cy="374555"/>
            </a:xfrm>
            <a:prstGeom prst="ellipse">
              <a:avLst/>
            </a:prstGeom>
            <a:grpFill/>
            <a:ln w="22225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55137B9-0C52-C4FF-0A14-DFD814EA7B9B}"/>
                </a:ext>
              </a:extLst>
            </p:cNvPr>
            <p:cNvSpPr/>
            <p:nvPr/>
          </p:nvSpPr>
          <p:spPr>
            <a:xfrm>
              <a:off x="7936002" y="5831987"/>
              <a:ext cx="239535" cy="228201"/>
            </a:xfrm>
            <a:prstGeom prst="ellipse">
              <a:avLst/>
            </a:prstGeom>
            <a:grpFill/>
            <a:ln w="22225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73AB9DC-9BC9-C87F-8F1F-A884BD4065B5}"/>
                </a:ext>
              </a:extLst>
            </p:cNvPr>
            <p:cNvSpPr/>
            <p:nvPr/>
          </p:nvSpPr>
          <p:spPr>
            <a:xfrm>
              <a:off x="7763183" y="6102321"/>
              <a:ext cx="114703" cy="129469"/>
            </a:xfrm>
            <a:prstGeom prst="ellipse">
              <a:avLst/>
            </a:prstGeom>
            <a:grpFill/>
            <a:ln w="22225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CCF9949-F214-E0A6-669B-BAA31F36E534}"/>
              </a:ext>
            </a:extLst>
          </p:cNvPr>
          <p:cNvCxnSpPr>
            <a:cxnSpLocks/>
          </p:cNvCxnSpPr>
          <p:nvPr/>
        </p:nvCxnSpPr>
        <p:spPr>
          <a:xfrm flipH="1">
            <a:off x="3515118" y="3429000"/>
            <a:ext cx="823008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7B09E38-84FF-B8F8-5408-A844EA5E7121}"/>
              </a:ext>
            </a:extLst>
          </p:cNvPr>
          <p:cNvCxnSpPr>
            <a:cxnSpLocks/>
          </p:cNvCxnSpPr>
          <p:nvPr/>
        </p:nvCxnSpPr>
        <p:spPr>
          <a:xfrm flipH="1">
            <a:off x="5272992" y="3461657"/>
            <a:ext cx="823008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D157AC4-0E46-192C-063E-A82098EABCA1}"/>
              </a:ext>
            </a:extLst>
          </p:cNvPr>
          <p:cNvCxnSpPr>
            <a:cxnSpLocks/>
            <a:endCxn id="9" idx="5"/>
          </p:cNvCxnSpPr>
          <p:nvPr/>
        </p:nvCxnSpPr>
        <p:spPr>
          <a:xfrm flipH="1">
            <a:off x="7060159" y="2634342"/>
            <a:ext cx="643467" cy="64139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BAD092B-804C-CDBA-A26C-471DD085F951}"/>
              </a:ext>
            </a:extLst>
          </p:cNvPr>
          <p:cNvCxnSpPr>
            <a:cxnSpLocks/>
            <a:stCxn id="11" idx="2"/>
          </p:cNvCxnSpPr>
          <p:nvPr/>
        </p:nvCxnSpPr>
        <p:spPr>
          <a:xfrm flipH="1" flipV="1">
            <a:off x="7060159" y="3420496"/>
            <a:ext cx="643467" cy="77397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5217555-22A8-C368-CD39-DD43FEA5398C}"/>
              </a:ext>
            </a:extLst>
          </p:cNvPr>
          <p:cNvSpPr txBox="1"/>
          <p:nvPr/>
        </p:nvSpPr>
        <p:spPr>
          <a:xfrm>
            <a:off x="220762" y="5295204"/>
            <a:ext cx="11865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Alice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0D06B3-DBE9-8F8A-D81E-7DAB15B0C9E2}"/>
              </a:ext>
            </a:extLst>
          </p:cNvPr>
          <p:cNvSpPr txBox="1"/>
          <p:nvPr/>
        </p:nvSpPr>
        <p:spPr>
          <a:xfrm>
            <a:off x="9979240" y="5499099"/>
            <a:ext cx="10038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2060"/>
                </a:solidFill>
              </a:rPr>
              <a:t>Bob</a:t>
            </a:r>
          </a:p>
        </p:txBody>
      </p:sp>
    </p:spTree>
    <p:extLst>
      <p:ext uri="{BB962C8B-B14F-4D97-AF65-F5344CB8AC3E}">
        <p14:creationId xmlns:p14="http://schemas.microsoft.com/office/powerpoint/2010/main" val="1128646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4E908739-DFB5-9A2A-E6E8-283AA7DA826A}"/>
              </a:ext>
            </a:extLst>
          </p:cNvPr>
          <p:cNvSpPr/>
          <p:nvPr/>
        </p:nvSpPr>
        <p:spPr>
          <a:xfrm>
            <a:off x="1883543" y="1454002"/>
            <a:ext cx="7374688" cy="2848311"/>
          </a:xfrm>
          <a:custGeom>
            <a:avLst/>
            <a:gdLst>
              <a:gd name="connsiteX0" fmla="*/ 406987 w 7374688"/>
              <a:gd name="connsiteY0" fmla="*/ 2715683 h 2848311"/>
              <a:gd name="connsiteX1" fmla="*/ 4846639 w 7374688"/>
              <a:gd name="connsiteY1" fmla="*/ 2631462 h 2848311"/>
              <a:gd name="connsiteX2" fmla="*/ 5688850 w 7374688"/>
              <a:gd name="connsiteY2" fmla="*/ 1741125 h 2848311"/>
              <a:gd name="connsiteX3" fmla="*/ 7060450 w 7374688"/>
              <a:gd name="connsiteY3" fmla="*/ 1572683 h 2848311"/>
              <a:gd name="connsiteX4" fmla="*/ 7240924 w 7374688"/>
              <a:gd name="connsiteY4" fmla="*/ 177020 h 2848311"/>
              <a:gd name="connsiteX5" fmla="*/ 5400092 w 7374688"/>
              <a:gd name="connsiteY5" fmla="*/ 92799 h 2848311"/>
              <a:gd name="connsiteX6" fmla="*/ 4750387 w 7374688"/>
              <a:gd name="connsiteY6" fmla="*/ 850788 h 2848311"/>
              <a:gd name="connsiteX7" fmla="*/ 695745 w 7374688"/>
              <a:gd name="connsiteY7" fmla="*/ 1043294 h 2848311"/>
              <a:gd name="connsiteX8" fmla="*/ 406987 w 7374688"/>
              <a:gd name="connsiteY8" fmla="*/ 2715683 h 284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74688" h="2848311">
                <a:moveTo>
                  <a:pt x="406987" y="2715683"/>
                </a:moveTo>
                <a:cubicBezTo>
                  <a:pt x="1098803" y="2980378"/>
                  <a:pt x="3966329" y="2793888"/>
                  <a:pt x="4846639" y="2631462"/>
                </a:cubicBezTo>
                <a:cubicBezTo>
                  <a:pt x="5726949" y="2469036"/>
                  <a:pt x="5319882" y="1917588"/>
                  <a:pt x="5688850" y="1741125"/>
                </a:cubicBezTo>
                <a:cubicBezTo>
                  <a:pt x="6057819" y="1564662"/>
                  <a:pt x="6801771" y="1833367"/>
                  <a:pt x="7060450" y="1572683"/>
                </a:cubicBezTo>
                <a:cubicBezTo>
                  <a:pt x="7319129" y="1311999"/>
                  <a:pt x="7517650" y="423667"/>
                  <a:pt x="7240924" y="177020"/>
                </a:cubicBezTo>
                <a:cubicBezTo>
                  <a:pt x="6964198" y="-69627"/>
                  <a:pt x="5815181" y="-19496"/>
                  <a:pt x="5400092" y="92799"/>
                </a:cubicBezTo>
                <a:cubicBezTo>
                  <a:pt x="4985003" y="205094"/>
                  <a:pt x="5534445" y="692372"/>
                  <a:pt x="4750387" y="850788"/>
                </a:cubicBezTo>
                <a:cubicBezTo>
                  <a:pt x="3966329" y="1009204"/>
                  <a:pt x="1423656" y="736489"/>
                  <a:pt x="695745" y="1043294"/>
                </a:cubicBezTo>
                <a:cubicBezTo>
                  <a:pt x="-32166" y="1350099"/>
                  <a:pt x="-284829" y="2450988"/>
                  <a:pt x="406987" y="2715683"/>
                </a:cubicBezTo>
                <a:close/>
              </a:path>
            </a:pathLst>
          </a:custGeom>
          <a:solidFill>
            <a:srgbClr val="E47293">
              <a:alpha val="14902"/>
            </a:srgbClr>
          </a:solidFill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13E427A-6C19-50BB-6983-776C2BBC2798}"/>
              </a:ext>
            </a:extLst>
          </p:cNvPr>
          <p:cNvSpPr/>
          <p:nvPr/>
        </p:nvSpPr>
        <p:spPr>
          <a:xfrm flipV="1">
            <a:off x="1883543" y="2332132"/>
            <a:ext cx="7374688" cy="2505646"/>
          </a:xfrm>
          <a:custGeom>
            <a:avLst/>
            <a:gdLst>
              <a:gd name="connsiteX0" fmla="*/ 406987 w 7374688"/>
              <a:gd name="connsiteY0" fmla="*/ 2715683 h 2848311"/>
              <a:gd name="connsiteX1" fmla="*/ 4846639 w 7374688"/>
              <a:gd name="connsiteY1" fmla="*/ 2631462 h 2848311"/>
              <a:gd name="connsiteX2" fmla="*/ 5688850 w 7374688"/>
              <a:gd name="connsiteY2" fmla="*/ 1741125 h 2848311"/>
              <a:gd name="connsiteX3" fmla="*/ 7060450 w 7374688"/>
              <a:gd name="connsiteY3" fmla="*/ 1572683 h 2848311"/>
              <a:gd name="connsiteX4" fmla="*/ 7240924 w 7374688"/>
              <a:gd name="connsiteY4" fmla="*/ 177020 h 2848311"/>
              <a:gd name="connsiteX5" fmla="*/ 5400092 w 7374688"/>
              <a:gd name="connsiteY5" fmla="*/ 92799 h 2848311"/>
              <a:gd name="connsiteX6" fmla="*/ 4750387 w 7374688"/>
              <a:gd name="connsiteY6" fmla="*/ 850788 h 2848311"/>
              <a:gd name="connsiteX7" fmla="*/ 695745 w 7374688"/>
              <a:gd name="connsiteY7" fmla="*/ 1043294 h 2848311"/>
              <a:gd name="connsiteX8" fmla="*/ 406987 w 7374688"/>
              <a:gd name="connsiteY8" fmla="*/ 2715683 h 284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74688" h="2848311">
                <a:moveTo>
                  <a:pt x="406987" y="2715683"/>
                </a:moveTo>
                <a:cubicBezTo>
                  <a:pt x="1098803" y="2980378"/>
                  <a:pt x="3966329" y="2793888"/>
                  <a:pt x="4846639" y="2631462"/>
                </a:cubicBezTo>
                <a:cubicBezTo>
                  <a:pt x="5726949" y="2469036"/>
                  <a:pt x="5319882" y="1917588"/>
                  <a:pt x="5688850" y="1741125"/>
                </a:cubicBezTo>
                <a:cubicBezTo>
                  <a:pt x="6057819" y="1564662"/>
                  <a:pt x="6801771" y="1833367"/>
                  <a:pt x="7060450" y="1572683"/>
                </a:cubicBezTo>
                <a:cubicBezTo>
                  <a:pt x="7319129" y="1311999"/>
                  <a:pt x="7517650" y="423667"/>
                  <a:pt x="7240924" y="177020"/>
                </a:cubicBezTo>
                <a:cubicBezTo>
                  <a:pt x="6964198" y="-69627"/>
                  <a:pt x="5815181" y="-19496"/>
                  <a:pt x="5400092" y="92799"/>
                </a:cubicBezTo>
                <a:cubicBezTo>
                  <a:pt x="4985003" y="205094"/>
                  <a:pt x="5534445" y="692372"/>
                  <a:pt x="4750387" y="850788"/>
                </a:cubicBezTo>
                <a:cubicBezTo>
                  <a:pt x="3966329" y="1009204"/>
                  <a:pt x="1423656" y="736489"/>
                  <a:pt x="695745" y="1043294"/>
                </a:cubicBezTo>
                <a:cubicBezTo>
                  <a:pt x="-32166" y="1350099"/>
                  <a:pt x="-284829" y="2450988"/>
                  <a:pt x="406987" y="2715683"/>
                </a:cubicBezTo>
                <a:close/>
              </a:path>
            </a:pathLst>
          </a:custGeom>
          <a:solidFill>
            <a:srgbClr val="5EC3E3">
              <a:alpha val="16863"/>
            </a:srgbClr>
          </a:solidFill>
          <a:ln w="3492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BM Plex Serif" panose="02060503050406000203" pitchFamily="18" charset="77"/>
              </a:rPr>
              <a:t>Loss of Assets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4CCCE-0683-EF45-8963-49460665C1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Vincent Gramoli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9D605-CB20-5A49-B8E3-B9241C51CA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49CCE8-E7C4-0E4E-B913-26B1CA3A772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A79158-B028-D248-BBEE-38E3A1EE3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358901"/>
            <a:ext cx="10515600" cy="511333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Bai Jamjuree" pitchFamily="2" charset="-34"/>
              <a:cs typeface="Bai Jamjuree" pitchFamily="2" charset="-34"/>
            </a:endParaRPr>
          </a:p>
          <a:p>
            <a:endParaRPr lang="en-US" dirty="0">
              <a:latin typeface="Bai Jamjuree" pitchFamily="2" charset="-34"/>
              <a:cs typeface="Bai Jamjuree" pitchFamily="2" charset="-34"/>
            </a:endParaRPr>
          </a:p>
          <a:p>
            <a:endParaRPr lang="en-US" dirty="0">
              <a:latin typeface="Bai Jamjuree" pitchFamily="2" charset="-34"/>
              <a:cs typeface="Bai Jamjuree" pitchFamily="2" charset="-34"/>
            </a:endParaRPr>
          </a:p>
          <a:p>
            <a:endParaRPr lang="en-US" dirty="0">
              <a:latin typeface="Bai Jamjuree" pitchFamily="2" charset="-34"/>
              <a:cs typeface="Bai Jamjuree" pitchFamily="2" charset="-34"/>
            </a:endParaRPr>
          </a:p>
          <a:p>
            <a:pPr marL="0" indent="0">
              <a:buNone/>
            </a:pPr>
            <a:endParaRPr lang="en-US" dirty="0">
              <a:latin typeface="Bai Jamjuree" pitchFamily="2" charset="-34"/>
              <a:cs typeface="Bai Jamjuree" pitchFamily="2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8A03F4-8889-7943-90F9-27E72B6C3C64}"/>
              </a:ext>
            </a:extLst>
          </p:cNvPr>
          <p:cNvSpPr txBox="1"/>
          <p:nvPr/>
        </p:nvSpPr>
        <p:spPr>
          <a:xfrm>
            <a:off x="5213675" y="6356350"/>
            <a:ext cx="865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PODC 22 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ADE29564-5789-D09A-554D-B40CC1684EBB}"/>
              </a:ext>
            </a:extLst>
          </p:cNvPr>
          <p:cNvSpPr/>
          <p:nvPr/>
        </p:nvSpPr>
        <p:spPr>
          <a:xfrm>
            <a:off x="2615159" y="2958070"/>
            <a:ext cx="999066" cy="931333"/>
          </a:xfrm>
          <a:prstGeom prst="cub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F60EDA68-FDAF-181C-16A1-F0F3AFCCE9E3}"/>
              </a:ext>
            </a:extLst>
          </p:cNvPr>
          <p:cNvSpPr/>
          <p:nvPr/>
        </p:nvSpPr>
        <p:spPr>
          <a:xfrm>
            <a:off x="4338126" y="2928173"/>
            <a:ext cx="999066" cy="931333"/>
          </a:xfrm>
          <a:prstGeom prst="cube">
            <a:avLst/>
          </a:prstGeom>
          <a:solidFill>
            <a:srgbClr val="E89FE4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ED157141-917A-2176-4E86-C68F24B0346B}"/>
              </a:ext>
            </a:extLst>
          </p:cNvPr>
          <p:cNvSpPr/>
          <p:nvPr/>
        </p:nvSpPr>
        <p:spPr>
          <a:xfrm>
            <a:off x="6061093" y="2926486"/>
            <a:ext cx="999066" cy="931333"/>
          </a:xfrm>
          <a:prstGeom prst="cube">
            <a:avLst/>
          </a:prstGeom>
          <a:solidFill>
            <a:srgbClr val="71DEE8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132C80E0-E1EB-82B8-EE14-05AB51736D58}"/>
              </a:ext>
            </a:extLst>
          </p:cNvPr>
          <p:cNvSpPr/>
          <p:nvPr/>
        </p:nvSpPr>
        <p:spPr>
          <a:xfrm>
            <a:off x="7703626" y="1995153"/>
            <a:ext cx="999066" cy="931333"/>
          </a:xfrm>
          <a:prstGeom prst="cube">
            <a:avLst/>
          </a:prstGeom>
          <a:solidFill>
            <a:srgbClr val="E89F4F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7B7E4822-D698-C7EB-B876-4738E97B7E5B}"/>
              </a:ext>
            </a:extLst>
          </p:cNvPr>
          <p:cNvSpPr/>
          <p:nvPr/>
        </p:nvSpPr>
        <p:spPr>
          <a:xfrm>
            <a:off x="7703626" y="3612385"/>
            <a:ext cx="999066" cy="931333"/>
          </a:xfrm>
          <a:prstGeom prst="cube">
            <a:avLst/>
          </a:prstGeom>
          <a:solidFill>
            <a:srgbClr val="A89AE8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CBDF9AB-E1F6-DD32-8A50-0D09C6E0563A}"/>
              </a:ext>
            </a:extLst>
          </p:cNvPr>
          <p:cNvSpPr/>
          <p:nvPr/>
        </p:nvSpPr>
        <p:spPr>
          <a:xfrm>
            <a:off x="1510552" y="4302313"/>
            <a:ext cx="372991" cy="374555"/>
          </a:xfrm>
          <a:prstGeom prst="ellipse">
            <a:avLst/>
          </a:prstGeom>
          <a:solidFill>
            <a:srgbClr val="E47293">
              <a:alpha val="12941"/>
            </a:srgbClr>
          </a:solidFill>
          <a:ln w="2222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CFA9C8B-4EF2-56A4-667C-D7752F636BC4}"/>
              </a:ext>
            </a:extLst>
          </p:cNvPr>
          <p:cNvSpPr/>
          <p:nvPr/>
        </p:nvSpPr>
        <p:spPr>
          <a:xfrm>
            <a:off x="1239619" y="4677467"/>
            <a:ext cx="239535" cy="228201"/>
          </a:xfrm>
          <a:prstGeom prst="ellipse">
            <a:avLst/>
          </a:prstGeom>
          <a:solidFill>
            <a:srgbClr val="E47293">
              <a:alpha val="12941"/>
            </a:srgbClr>
          </a:solidFill>
          <a:ln w="2222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1C4C7FD-BA33-7BBC-5ADA-F6E0505DECE2}"/>
              </a:ext>
            </a:extLst>
          </p:cNvPr>
          <p:cNvSpPr/>
          <p:nvPr/>
        </p:nvSpPr>
        <p:spPr>
          <a:xfrm>
            <a:off x="1066800" y="4947801"/>
            <a:ext cx="114703" cy="129469"/>
          </a:xfrm>
          <a:prstGeom prst="ellipse">
            <a:avLst/>
          </a:prstGeom>
          <a:solidFill>
            <a:srgbClr val="E47293">
              <a:alpha val="12941"/>
            </a:srgbClr>
          </a:solidFill>
          <a:ln w="2222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8C425BC-8B2D-EDB2-B0A1-DFFB05A7B800}"/>
              </a:ext>
            </a:extLst>
          </p:cNvPr>
          <p:cNvGrpSpPr/>
          <p:nvPr/>
        </p:nvGrpSpPr>
        <p:grpSpPr>
          <a:xfrm flipH="1">
            <a:off x="9486831" y="4628884"/>
            <a:ext cx="767274" cy="727053"/>
            <a:chOff x="7763183" y="5456833"/>
            <a:chExt cx="816743" cy="774957"/>
          </a:xfrm>
          <a:solidFill>
            <a:srgbClr val="5EC3E3">
              <a:alpha val="16863"/>
            </a:srgbClr>
          </a:solidFill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63B5109-82E7-DD30-6EEE-B1A9E98A0FF0}"/>
                </a:ext>
              </a:extLst>
            </p:cNvPr>
            <p:cNvSpPr/>
            <p:nvPr/>
          </p:nvSpPr>
          <p:spPr>
            <a:xfrm>
              <a:off x="8206935" y="5456833"/>
              <a:ext cx="372991" cy="374555"/>
            </a:xfrm>
            <a:prstGeom prst="ellipse">
              <a:avLst/>
            </a:prstGeom>
            <a:grpFill/>
            <a:ln w="22225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55137B9-0C52-C4FF-0A14-DFD814EA7B9B}"/>
                </a:ext>
              </a:extLst>
            </p:cNvPr>
            <p:cNvSpPr/>
            <p:nvPr/>
          </p:nvSpPr>
          <p:spPr>
            <a:xfrm>
              <a:off x="7936002" y="5831987"/>
              <a:ext cx="239535" cy="228201"/>
            </a:xfrm>
            <a:prstGeom prst="ellipse">
              <a:avLst/>
            </a:prstGeom>
            <a:grpFill/>
            <a:ln w="22225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73AB9DC-9BC9-C87F-8F1F-A884BD4065B5}"/>
                </a:ext>
              </a:extLst>
            </p:cNvPr>
            <p:cNvSpPr/>
            <p:nvPr/>
          </p:nvSpPr>
          <p:spPr>
            <a:xfrm>
              <a:off x="7763183" y="6102321"/>
              <a:ext cx="114703" cy="129469"/>
            </a:xfrm>
            <a:prstGeom prst="ellipse">
              <a:avLst/>
            </a:prstGeom>
            <a:grpFill/>
            <a:ln w="22225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CCF9949-F214-E0A6-669B-BAA31F36E534}"/>
              </a:ext>
            </a:extLst>
          </p:cNvPr>
          <p:cNvCxnSpPr>
            <a:cxnSpLocks/>
          </p:cNvCxnSpPr>
          <p:nvPr/>
        </p:nvCxnSpPr>
        <p:spPr>
          <a:xfrm flipH="1">
            <a:off x="3515118" y="3429000"/>
            <a:ext cx="823008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7B09E38-84FF-B8F8-5408-A844EA5E7121}"/>
              </a:ext>
            </a:extLst>
          </p:cNvPr>
          <p:cNvCxnSpPr>
            <a:cxnSpLocks/>
          </p:cNvCxnSpPr>
          <p:nvPr/>
        </p:nvCxnSpPr>
        <p:spPr>
          <a:xfrm flipH="1">
            <a:off x="5272992" y="3461657"/>
            <a:ext cx="823008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D157AC4-0E46-192C-063E-A82098EABCA1}"/>
              </a:ext>
            </a:extLst>
          </p:cNvPr>
          <p:cNvCxnSpPr>
            <a:cxnSpLocks/>
            <a:endCxn id="9" idx="5"/>
          </p:cNvCxnSpPr>
          <p:nvPr/>
        </p:nvCxnSpPr>
        <p:spPr>
          <a:xfrm flipH="1">
            <a:off x="7060159" y="2634342"/>
            <a:ext cx="643467" cy="64139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BAD092B-804C-CDBA-A26C-471DD085F951}"/>
              </a:ext>
            </a:extLst>
          </p:cNvPr>
          <p:cNvCxnSpPr>
            <a:cxnSpLocks/>
            <a:stCxn id="11" idx="2"/>
          </p:cNvCxnSpPr>
          <p:nvPr/>
        </p:nvCxnSpPr>
        <p:spPr>
          <a:xfrm flipH="1" flipV="1">
            <a:off x="7060159" y="3420496"/>
            <a:ext cx="643467" cy="77397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5217555-22A8-C368-CD39-DD43FEA5398C}"/>
              </a:ext>
            </a:extLst>
          </p:cNvPr>
          <p:cNvSpPr txBox="1"/>
          <p:nvPr/>
        </p:nvSpPr>
        <p:spPr>
          <a:xfrm>
            <a:off x="220762" y="5295204"/>
            <a:ext cx="11865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Alice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0D06B3-DBE9-8F8A-D81E-7DAB15B0C9E2}"/>
              </a:ext>
            </a:extLst>
          </p:cNvPr>
          <p:cNvSpPr txBox="1"/>
          <p:nvPr/>
        </p:nvSpPr>
        <p:spPr>
          <a:xfrm>
            <a:off x="9979240" y="5499099"/>
            <a:ext cx="10038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2060"/>
                </a:solidFill>
              </a:rPr>
              <a:t>Bob</a:t>
            </a:r>
          </a:p>
        </p:txBody>
      </p:sp>
      <p:pic>
        <p:nvPicPr>
          <p:cNvPr id="25" name="Picture 24" descr="Text&#10;&#10;Description automatically generated">
            <a:extLst>
              <a:ext uri="{FF2B5EF4-FFF2-40B4-BE49-F238E27FC236}">
                <a16:creationId xmlns:a16="http://schemas.microsoft.com/office/drawing/2014/main" id="{426DCA7B-D08D-A8BD-7EF1-EE745B509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75738">
            <a:off x="3750781" y="363751"/>
            <a:ext cx="7560930" cy="8128000"/>
          </a:xfrm>
          <a:prstGeom prst="rect">
            <a:avLst/>
          </a:prstGeom>
          <a:effectLst>
            <a:outerShdw blurRad="50800" dist="533566" dir="1224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5348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4E908739-DFB5-9A2A-E6E8-283AA7DA826A}"/>
              </a:ext>
            </a:extLst>
          </p:cNvPr>
          <p:cNvSpPr/>
          <p:nvPr/>
        </p:nvSpPr>
        <p:spPr>
          <a:xfrm>
            <a:off x="1883543" y="1454002"/>
            <a:ext cx="7374688" cy="2848311"/>
          </a:xfrm>
          <a:custGeom>
            <a:avLst/>
            <a:gdLst>
              <a:gd name="connsiteX0" fmla="*/ 406987 w 7374688"/>
              <a:gd name="connsiteY0" fmla="*/ 2715683 h 2848311"/>
              <a:gd name="connsiteX1" fmla="*/ 4846639 w 7374688"/>
              <a:gd name="connsiteY1" fmla="*/ 2631462 h 2848311"/>
              <a:gd name="connsiteX2" fmla="*/ 5688850 w 7374688"/>
              <a:gd name="connsiteY2" fmla="*/ 1741125 h 2848311"/>
              <a:gd name="connsiteX3" fmla="*/ 7060450 w 7374688"/>
              <a:gd name="connsiteY3" fmla="*/ 1572683 h 2848311"/>
              <a:gd name="connsiteX4" fmla="*/ 7240924 w 7374688"/>
              <a:gd name="connsiteY4" fmla="*/ 177020 h 2848311"/>
              <a:gd name="connsiteX5" fmla="*/ 5400092 w 7374688"/>
              <a:gd name="connsiteY5" fmla="*/ 92799 h 2848311"/>
              <a:gd name="connsiteX6" fmla="*/ 4750387 w 7374688"/>
              <a:gd name="connsiteY6" fmla="*/ 850788 h 2848311"/>
              <a:gd name="connsiteX7" fmla="*/ 695745 w 7374688"/>
              <a:gd name="connsiteY7" fmla="*/ 1043294 h 2848311"/>
              <a:gd name="connsiteX8" fmla="*/ 406987 w 7374688"/>
              <a:gd name="connsiteY8" fmla="*/ 2715683 h 284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74688" h="2848311">
                <a:moveTo>
                  <a:pt x="406987" y="2715683"/>
                </a:moveTo>
                <a:cubicBezTo>
                  <a:pt x="1098803" y="2980378"/>
                  <a:pt x="3966329" y="2793888"/>
                  <a:pt x="4846639" y="2631462"/>
                </a:cubicBezTo>
                <a:cubicBezTo>
                  <a:pt x="5726949" y="2469036"/>
                  <a:pt x="5319882" y="1917588"/>
                  <a:pt x="5688850" y="1741125"/>
                </a:cubicBezTo>
                <a:cubicBezTo>
                  <a:pt x="6057819" y="1564662"/>
                  <a:pt x="6801771" y="1833367"/>
                  <a:pt x="7060450" y="1572683"/>
                </a:cubicBezTo>
                <a:cubicBezTo>
                  <a:pt x="7319129" y="1311999"/>
                  <a:pt x="7517650" y="423667"/>
                  <a:pt x="7240924" y="177020"/>
                </a:cubicBezTo>
                <a:cubicBezTo>
                  <a:pt x="6964198" y="-69627"/>
                  <a:pt x="5815181" y="-19496"/>
                  <a:pt x="5400092" y="92799"/>
                </a:cubicBezTo>
                <a:cubicBezTo>
                  <a:pt x="4985003" y="205094"/>
                  <a:pt x="5534445" y="692372"/>
                  <a:pt x="4750387" y="850788"/>
                </a:cubicBezTo>
                <a:cubicBezTo>
                  <a:pt x="3966329" y="1009204"/>
                  <a:pt x="1423656" y="736489"/>
                  <a:pt x="695745" y="1043294"/>
                </a:cubicBezTo>
                <a:cubicBezTo>
                  <a:pt x="-32166" y="1350099"/>
                  <a:pt x="-284829" y="2450988"/>
                  <a:pt x="406987" y="2715683"/>
                </a:cubicBezTo>
                <a:close/>
              </a:path>
            </a:pathLst>
          </a:custGeom>
          <a:solidFill>
            <a:srgbClr val="E47293">
              <a:alpha val="14902"/>
            </a:srgbClr>
          </a:solidFill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13E427A-6C19-50BB-6983-776C2BBC2798}"/>
              </a:ext>
            </a:extLst>
          </p:cNvPr>
          <p:cNvSpPr/>
          <p:nvPr/>
        </p:nvSpPr>
        <p:spPr>
          <a:xfrm flipV="1">
            <a:off x="1883543" y="2332132"/>
            <a:ext cx="7374688" cy="2505646"/>
          </a:xfrm>
          <a:custGeom>
            <a:avLst/>
            <a:gdLst>
              <a:gd name="connsiteX0" fmla="*/ 406987 w 7374688"/>
              <a:gd name="connsiteY0" fmla="*/ 2715683 h 2848311"/>
              <a:gd name="connsiteX1" fmla="*/ 4846639 w 7374688"/>
              <a:gd name="connsiteY1" fmla="*/ 2631462 h 2848311"/>
              <a:gd name="connsiteX2" fmla="*/ 5688850 w 7374688"/>
              <a:gd name="connsiteY2" fmla="*/ 1741125 h 2848311"/>
              <a:gd name="connsiteX3" fmla="*/ 7060450 w 7374688"/>
              <a:gd name="connsiteY3" fmla="*/ 1572683 h 2848311"/>
              <a:gd name="connsiteX4" fmla="*/ 7240924 w 7374688"/>
              <a:gd name="connsiteY4" fmla="*/ 177020 h 2848311"/>
              <a:gd name="connsiteX5" fmla="*/ 5400092 w 7374688"/>
              <a:gd name="connsiteY5" fmla="*/ 92799 h 2848311"/>
              <a:gd name="connsiteX6" fmla="*/ 4750387 w 7374688"/>
              <a:gd name="connsiteY6" fmla="*/ 850788 h 2848311"/>
              <a:gd name="connsiteX7" fmla="*/ 695745 w 7374688"/>
              <a:gd name="connsiteY7" fmla="*/ 1043294 h 2848311"/>
              <a:gd name="connsiteX8" fmla="*/ 406987 w 7374688"/>
              <a:gd name="connsiteY8" fmla="*/ 2715683 h 284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74688" h="2848311">
                <a:moveTo>
                  <a:pt x="406987" y="2715683"/>
                </a:moveTo>
                <a:cubicBezTo>
                  <a:pt x="1098803" y="2980378"/>
                  <a:pt x="3966329" y="2793888"/>
                  <a:pt x="4846639" y="2631462"/>
                </a:cubicBezTo>
                <a:cubicBezTo>
                  <a:pt x="5726949" y="2469036"/>
                  <a:pt x="5319882" y="1917588"/>
                  <a:pt x="5688850" y="1741125"/>
                </a:cubicBezTo>
                <a:cubicBezTo>
                  <a:pt x="6057819" y="1564662"/>
                  <a:pt x="6801771" y="1833367"/>
                  <a:pt x="7060450" y="1572683"/>
                </a:cubicBezTo>
                <a:cubicBezTo>
                  <a:pt x="7319129" y="1311999"/>
                  <a:pt x="7517650" y="423667"/>
                  <a:pt x="7240924" y="177020"/>
                </a:cubicBezTo>
                <a:cubicBezTo>
                  <a:pt x="6964198" y="-69627"/>
                  <a:pt x="5815181" y="-19496"/>
                  <a:pt x="5400092" y="92799"/>
                </a:cubicBezTo>
                <a:cubicBezTo>
                  <a:pt x="4985003" y="205094"/>
                  <a:pt x="5534445" y="692372"/>
                  <a:pt x="4750387" y="850788"/>
                </a:cubicBezTo>
                <a:cubicBezTo>
                  <a:pt x="3966329" y="1009204"/>
                  <a:pt x="1423656" y="736489"/>
                  <a:pt x="695745" y="1043294"/>
                </a:cubicBezTo>
                <a:cubicBezTo>
                  <a:pt x="-32166" y="1350099"/>
                  <a:pt x="-284829" y="2450988"/>
                  <a:pt x="406987" y="2715683"/>
                </a:cubicBezTo>
                <a:close/>
              </a:path>
            </a:pathLst>
          </a:custGeom>
          <a:solidFill>
            <a:srgbClr val="5EC3E3">
              <a:alpha val="16863"/>
            </a:srgbClr>
          </a:solidFill>
          <a:ln w="3492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of Assets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4CCCE-0683-EF45-8963-49460665C1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Vincent Gramoli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9D605-CB20-5A49-B8E3-B9241C51CA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49CCE8-E7C4-0E4E-B913-26B1CA3A772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A79158-B028-D248-BBEE-38E3A1EE3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358901"/>
            <a:ext cx="10515600" cy="511333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Bai Jamjuree" pitchFamily="2" charset="-34"/>
              <a:cs typeface="Bai Jamjuree" pitchFamily="2" charset="-34"/>
            </a:endParaRPr>
          </a:p>
          <a:p>
            <a:endParaRPr lang="en-US" dirty="0">
              <a:latin typeface="Bai Jamjuree" pitchFamily="2" charset="-34"/>
              <a:cs typeface="Bai Jamjuree" pitchFamily="2" charset="-34"/>
            </a:endParaRPr>
          </a:p>
          <a:p>
            <a:endParaRPr lang="en-US" dirty="0">
              <a:latin typeface="Bai Jamjuree" pitchFamily="2" charset="-34"/>
              <a:cs typeface="Bai Jamjuree" pitchFamily="2" charset="-34"/>
            </a:endParaRPr>
          </a:p>
          <a:p>
            <a:endParaRPr lang="en-US" dirty="0">
              <a:latin typeface="Bai Jamjuree" pitchFamily="2" charset="-34"/>
              <a:cs typeface="Bai Jamjuree" pitchFamily="2" charset="-34"/>
            </a:endParaRPr>
          </a:p>
          <a:p>
            <a:pPr marL="0" indent="0">
              <a:buNone/>
            </a:pPr>
            <a:endParaRPr lang="en-US" dirty="0">
              <a:latin typeface="Bai Jamjuree" pitchFamily="2" charset="-34"/>
              <a:cs typeface="Bai Jamjuree" pitchFamily="2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8A03F4-8889-7943-90F9-27E72B6C3C64}"/>
              </a:ext>
            </a:extLst>
          </p:cNvPr>
          <p:cNvSpPr txBox="1"/>
          <p:nvPr/>
        </p:nvSpPr>
        <p:spPr>
          <a:xfrm>
            <a:off x="5213675" y="6356350"/>
            <a:ext cx="865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PODC 22 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ADE29564-5789-D09A-554D-B40CC1684EBB}"/>
              </a:ext>
            </a:extLst>
          </p:cNvPr>
          <p:cNvSpPr/>
          <p:nvPr/>
        </p:nvSpPr>
        <p:spPr>
          <a:xfrm>
            <a:off x="2615159" y="2958070"/>
            <a:ext cx="999066" cy="931333"/>
          </a:xfrm>
          <a:prstGeom prst="cub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F60EDA68-FDAF-181C-16A1-F0F3AFCCE9E3}"/>
              </a:ext>
            </a:extLst>
          </p:cNvPr>
          <p:cNvSpPr/>
          <p:nvPr/>
        </p:nvSpPr>
        <p:spPr>
          <a:xfrm>
            <a:off x="4338126" y="2928173"/>
            <a:ext cx="999066" cy="931333"/>
          </a:xfrm>
          <a:prstGeom prst="cube">
            <a:avLst/>
          </a:prstGeom>
          <a:solidFill>
            <a:srgbClr val="E89FE4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ED157141-917A-2176-4E86-C68F24B0346B}"/>
              </a:ext>
            </a:extLst>
          </p:cNvPr>
          <p:cNvSpPr/>
          <p:nvPr/>
        </p:nvSpPr>
        <p:spPr>
          <a:xfrm>
            <a:off x="6061093" y="2926486"/>
            <a:ext cx="999066" cy="931333"/>
          </a:xfrm>
          <a:prstGeom prst="cube">
            <a:avLst/>
          </a:prstGeom>
          <a:solidFill>
            <a:srgbClr val="71DEE8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132C80E0-E1EB-82B8-EE14-05AB51736D58}"/>
              </a:ext>
            </a:extLst>
          </p:cNvPr>
          <p:cNvSpPr/>
          <p:nvPr/>
        </p:nvSpPr>
        <p:spPr>
          <a:xfrm>
            <a:off x="7703626" y="1995153"/>
            <a:ext cx="999066" cy="931333"/>
          </a:xfrm>
          <a:prstGeom prst="cube">
            <a:avLst/>
          </a:prstGeom>
          <a:solidFill>
            <a:srgbClr val="E89F4F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7B7E4822-D698-C7EB-B876-4738E97B7E5B}"/>
              </a:ext>
            </a:extLst>
          </p:cNvPr>
          <p:cNvSpPr/>
          <p:nvPr/>
        </p:nvSpPr>
        <p:spPr>
          <a:xfrm>
            <a:off x="7703626" y="3612385"/>
            <a:ext cx="999066" cy="931333"/>
          </a:xfrm>
          <a:prstGeom prst="cube">
            <a:avLst/>
          </a:prstGeom>
          <a:solidFill>
            <a:srgbClr val="A89AE8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CBDF9AB-E1F6-DD32-8A50-0D09C6E0563A}"/>
              </a:ext>
            </a:extLst>
          </p:cNvPr>
          <p:cNvSpPr/>
          <p:nvPr/>
        </p:nvSpPr>
        <p:spPr>
          <a:xfrm>
            <a:off x="1510552" y="4302313"/>
            <a:ext cx="372991" cy="374555"/>
          </a:xfrm>
          <a:prstGeom prst="ellipse">
            <a:avLst/>
          </a:prstGeom>
          <a:solidFill>
            <a:srgbClr val="E47293">
              <a:alpha val="12941"/>
            </a:srgbClr>
          </a:solidFill>
          <a:ln w="2222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CFA9C8B-4EF2-56A4-667C-D7752F636BC4}"/>
              </a:ext>
            </a:extLst>
          </p:cNvPr>
          <p:cNvSpPr/>
          <p:nvPr/>
        </p:nvSpPr>
        <p:spPr>
          <a:xfrm>
            <a:off x="1239619" y="4677467"/>
            <a:ext cx="239535" cy="228201"/>
          </a:xfrm>
          <a:prstGeom prst="ellipse">
            <a:avLst/>
          </a:prstGeom>
          <a:solidFill>
            <a:srgbClr val="E47293">
              <a:alpha val="12941"/>
            </a:srgbClr>
          </a:solidFill>
          <a:ln w="2222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1C4C7FD-BA33-7BBC-5ADA-F6E0505DECE2}"/>
              </a:ext>
            </a:extLst>
          </p:cNvPr>
          <p:cNvSpPr/>
          <p:nvPr/>
        </p:nvSpPr>
        <p:spPr>
          <a:xfrm>
            <a:off x="1066800" y="4947801"/>
            <a:ext cx="114703" cy="129469"/>
          </a:xfrm>
          <a:prstGeom prst="ellipse">
            <a:avLst/>
          </a:prstGeom>
          <a:solidFill>
            <a:srgbClr val="E47293">
              <a:alpha val="12941"/>
            </a:srgbClr>
          </a:solidFill>
          <a:ln w="2222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8C425BC-8B2D-EDB2-B0A1-DFFB05A7B800}"/>
              </a:ext>
            </a:extLst>
          </p:cNvPr>
          <p:cNvGrpSpPr/>
          <p:nvPr/>
        </p:nvGrpSpPr>
        <p:grpSpPr>
          <a:xfrm flipH="1">
            <a:off x="9486831" y="4628884"/>
            <a:ext cx="767274" cy="727053"/>
            <a:chOff x="7763183" y="5456833"/>
            <a:chExt cx="816743" cy="774957"/>
          </a:xfrm>
          <a:solidFill>
            <a:srgbClr val="5EC3E3">
              <a:alpha val="16863"/>
            </a:srgbClr>
          </a:solidFill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63B5109-82E7-DD30-6EEE-B1A9E98A0FF0}"/>
                </a:ext>
              </a:extLst>
            </p:cNvPr>
            <p:cNvSpPr/>
            <p:nvPr/>
          </p:nvSpPr>
          <p:spPr>
            <a:xfrm>
              <a:off x="8206935" y="5456833"/>
              <a:ext cx="372991" cy="374555"/>
            </a:xfrm>
            <a:prstGeom prst="ellipse">
              <a:avLst/>
            </a:prstGeom>
            <a:grpFill/>
            <a:ln w="22225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55137B9-0C52-C4FF-0A14-DFD814EA7B9B}"/>
                </a:ext>
              </a:extLst>
            </p:cNvPr>
            <p:cNvSpPr/>
            <p:nvPr/>
          </p:nvSpPr>
          <p:spPr>
            <a:xfrm>
              <a:off x="7936002" y="5831987"/>
              <a:ext cx="239535" cy="228201"/>
            </a:xfrm>
            <a:prstGeom prst="ellipse">
              <a:avLst/>
            </a:prstGeom>
            <a:grpFill/>
            <a:ln w="22225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73AB9DC-9BC9-C87F-8F1F-A884BD4065B5}"/>
                </a:ext>
              </a:extLst>
            </p:cNvPr>
            <p:cNvSpPr/>
            <p:nvPr/>
          </p:nvSpPr>
          <p:spPr>
            <a:xfrm>
              <a:off x="7763183" y="6102321"/>
              <a:ext cx="114703" cy="129469"/>
            </a:xfrm>
            <a:prstGeom prst="ellipse">
              <a:avLst/>
            </a:prstGeom>
            <a:grpFill/>
            <a:ln w="22225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CCF9949-F214-E0A6-669B-BAA31F36E534}"/>
              </a:ext>
            </a:extLst>
          </p:cNvPr>
          <p:cNvCxnSpPr>
            <a:cxnSpLocks/>
          </p:cNvCxnSpPr>
          <p:nvPr/>
        </p:nvCxnSpPr>
        <p:spPr>
          <a:xfrm flipH="1">
            <a:off x="3515118" y="3429000"/>
            <a:ext cx="823008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7B09E38-84FF-B8F8-5408-A844EA5E7121}"/>
              </a:ext>
            </a:extLst>
          </p:cNvPr>
          <p:cNvCxnSpPr>
            <a:cxnSpLocks/>
          </p:cNvCxnSpPr>
          <p:nvPr/>
        </p:nvCxnSpPr>
        <p:spPr>
          <a:xfrm flipH="1">
            <a:off x="5272992" y="3461657"/>
            <a:ext cx="823008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D157AC4-0E46-192C-063E-A82098EABCA1}"/>
              </a:ext>
            </a:extLst>
          </p:cNvPr>
          <p:cNvCxnSpPr>
            <a:cxnSpLocks/>
            <a:endCxn id="9" idx="5"/>
          </p:cNvCxnSpPr>
          <p:nvPr/>
        </p:nvCxnSpPr>
        <p:spPr>
          <a:xfrm flipH="1">
            <a:off x="7060159" y="2634342"/>
            <a:ext cx="643467" cy="64139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BAD092B-804C-CDBA-A26C-471DD085F951}"/>
              </a:ext>
            </a:extLst>
          </p:cNvPr>
          <p:cNvCxnSpPr>
            <a:cxnSpLocks/>
            <a:stCxn id="11" idx="2"/>
          </p:cNvCxnSpPr>
          <p:nvPr/>
        </p:nvCxnSpPr>
        <p:spPr>
          <a:xfrm flipH="1" flipV="1">
            <a:off x="7060159" y="3420496"/>
            <a:ext cx="643467" cy="77397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5217555-22A8-C368-CD39-DD43FEA5398C}"/>
              </a:ext>
            </a:extLst>
          </p:cNvPr>
          <p:cNvSpPr txBox="1"/>
          <p:nvPr/>
        </p:nvSpPr>
        <p:spPr>
          <a:xfrm>
            <a:off x="220762" y="5295204"/>
            <a:ext cx="11865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Alice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0D06B3-DBE9-8F8A-D81E-7DAB15B0C9E2}"/>
              </a:ext>
            </a:extLst>
          </p:cNvPr>
          <p:cNvSpPr txBox="1"/>
          <p:nvPr/>
        </p:nvSpPr>
        <p:spPr>
          <a:xfrm>
            <a:off x="9979240" y="5499099"/>
            <a:ext cx="10038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2060"/>
                </a:solidFill>
              </a:rPr>
              <a:t>Bob</a:t>
            </a:r>
          </a:p>
        </p:txBody>
      </p:sp>
      <p:pic>
        <p:nvPicPr>
          <p:cNvPr id="25" name="Picture 24" descr="Text&#10;&#10;Description automatically generated">
            <a:extLst>
              <a:ext uri="{FF2B5EF4-FFF2-40B4-BE49-F238E27FC236}">
                <a16:creationId xmlns:a16="http://schemas.microsoft.com/office/drawing/2014/main" id="{426DCA7B-D08D-A8BD-7EF1-EE745B509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75738">
            <a:off x="3750781" y="363751"/>
            <a:ext cx="7560930" cy="8128000"/>
          </a:xfrm>
          <a:prstGeom prst="rect">
            <a:avLst/>
          </a:prstGeom>
          <a:effectLst>
            <a:outerShdw blurRad="50800" dist="533566" dir="1224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FC9076F-09E9-A0CA-A694-244BE2431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614291">
            <a:off x="2781248" y="1369679"/>
            <a:ext cx="7947932" cy="6858000"/>
          </a:xfrm>
          <a:prstGeom prst="rect">
            <a:avLst/>
          </a:prstGeom>
          <a:effectLst>
            <a:outerShdw blurRad="50800" dist="678971" dir="1296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0349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Byzantine Consensus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4CCCE-0683-EF45-8963-49460665C1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Vincent Gramoli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9D605-CB20-5A49-B8E3-B9241C51CA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49CCE8-E7C4-0E4E-B913-26B1CA3A772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A79158-B028-D248-BBEE-38E3A1EE3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358901"/>
            <a:ext cx="10515600" cy="511333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Bai Jamjuree" pitchFamily="2" charset="-34"/>
              <a:cs typeface="Bai Jamjuree" pitchFamily="2" charset="-34"/>
            </a:endParaRPr>
          </a:p>
          <a:p>
            <a:endParaRPr lang="en-US" dirty="0">
              <a:latin typeface="Bai Jamjuree" pitchFamily="2" charset="-34"/>
              <a:cs typeface="Bai Jamjuree" pitchFamily="2" charset="-34"/>
            </a:endParaRPr>
          </a:p>
          <a:p>
            <a:endParaRPr lang="en-US" dirty="0">
              <a:latin typeface="Bai Jamjuree" pitchFamily="2" charset="-34"/>
              <a:cs typeface="Bai Jamjuree" pitchFamily="2" charset="-34"/>
            </a:endParaRPr>
          </a:p>
          <a:p>
            <a:endParaRPr lang="en-US" dirty="0">
              <a:latin typeface="Bai Jamjuree" pitchFamily="2" charset="-34"/>
              <a:cs typeface="Bai Jamjuree" pitchFamily="2" charset="-34"/>
            </a:endParaRPr>
          </a:p>
          <a:p>
            <a:pPr marL="0" indent="0">
              <a:buNone/>
            </a:pPr>
            <a:endParaRPr lang="en-US" dirty="0">
              <a:latin typeface="Bai Jamjuree" pitchFamily="2" charset="-34"/>
              <a:cs typeface="Bai Jamjuree" pitchFamily="2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8A03F4-8889-7943-90F9-27E72B6C3C64}"/>
              </a:ext>
            </a:extLst>
          </p:cNvPr>
          <p:cNvSpPr txBox="1"/>
          <p:nvPr/>
        </p:nvSpPr>
        <p:spPr>
          <a:xfrm>
            <a:off x="5213675" y="6356350"/>
            <a:ext cx="865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PODC 22 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ADE29564-5789-D09A-554D-B40CC1684EBB}"/>
              </a:ext>
            </a:extLst>
          </p:cNvPr>
          <p:cNvSpPr/>
          <p:nvPr/>
        </p:nvSpPr>
        <p:spPr>
          <a:xfrm>
            <a:off x="2633684" y="2529251"/>
            <a:ext cx="999066" cy="931333"/>
          </a:xfrm>
          <a:prstGeom prst="cub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F60EDA68-FDAF-181C-16A1-F0F3AFCCE9E3}"/>
              </a:ext>
            </a:extLst>
          </p:cNvPr>
          <p:cNvSpPr/>
          <p:nvPr/>
        </p:nvSpPr>
        <p:spPr>
          <a:xfrm>
            <a:off x="4356651" y="2499354"/>
            <a:ext cx="999066" cy="931333"/>
          </a:xfrm>
          <a:prstGeom prst="cube">
            <a:avLst/>
          </a:prstGeom>
          <a:solidFill>
            <a:srgbClr val="E89FE4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ED157141-917A-2176-4E86-C68F24B0346B}"/>
              </a:ext>
            </a:extLst>
          </p:cNvPr>
          <p:cNvSpPr/>
          <p:nvPr/>
        </p:nvSpPr>
        <p:spPr>
          <a:xfrm>
            <a:off x="6113484" y="2497667"/>
            <a:ext cx="999066" cy="931333"/>
          </a:xfrm>
          <a:prstGeom prst="cube">
            <a:avLst/>
          </a:prstGeom>
          <a:solidFill>
            <a:srgbClr val="71DEE8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132C80E0-E1EB-82B8-EE14-05AB51736D58}"/>
              </a:ext>
            </a:extLst>
          </p:cNvPr>
          <p:cNvSpPr/>
          <p:nvPr/>
        </p:nvSpPr>
        <p:spPr>
          <a:xfrm>
            <a:off x="7871358" y="2497667"/>
            <a:ext cx="999066" cy="931333"/>
          </a:xfrm>
          <a:prstGeom prst="cube">
            <a:avLst/>
          </a:prstGeom>
          <a:solidFill>
            <a:srgbClr val="E89F4F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CCF9949-F214-E0A6-669B-BAA31F36E534}"/>
              </a:ext>
            </a:extLst>
          </p:cNvPr>
          <p:cNvCxnSpPr>
            <a:cxnSpLocks/>
          </p:cNvCxnSpPr>
          <p:nvPr/>
        </p:nvCxnSpPr>
        <p:spPr>
          <a:xfrm flipH="1">
            <a:off x="3533643" y="3000181"/>
            <a:ext cx="823008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7B09E38-84FF-B8F8-5408-A844EA5E7121}"/>
              </a:ext>
            </a:extLst>
          </p:cNvPr>
          <p:cNvCxnSpPr>
            <a:cxnSpLocks/>
          </p:cNvCxnSpPr>
          <p:nvPr/>
        </p:nvCxnSpPr>
        <p:spPr>
          <a:xfrm flipH="1">
            <a:off x="5291517" y="3032838"/>
            <a:ext cx="823008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D157AC4-0E46-192C-063E-A82098EABCA1}"/>
              </a:ext>
            </a:extLst>
          </p:cNvPr>
          <p:cNvCxnSpPr>
            <a:cxnSpLocks/>
          </p:cNvCxnSpPr>
          <p:nvPr/>
        </p:nvCxnSpPr>
        <p:spPr>
          <a:xfrm flipH="1">
            <a:off x="7112550" y="3032837"/>
            <a:ext cx="758808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88EB8AB-3019-C261-2E5E-0355D239C845}"/>
              </a:ext>
            </a:extLst>
          </p:cNvPr>
          <p:cNvSpPr txBox="1"/>
          <p:nvPr/>
        </p:nvSpPr>
        <p:spPr>
          <a:xfrm>
            <a:off x="3533643" y="4418583"/>
            <a:ext cx="11865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Alice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7696E8-A24D-96DC-5412-F1DCF0D767C6}"/>
              </a:ext>
            </a:extLst>
          </p:cNvPr>
          <p:cNvSpPr txBox="1"/>
          <p:nvPr/>
        </p:nvSpPr>
        <p:spPr>
          <a:xfrm>
            <a:off x="6576783" y="4455353"/>
            <a:ext cx="10038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2060"/>
                </a:solidFill>
              </a:rPr>
              <a:t>Bob</a:t>
            </a:r>
          </a:p>
        </p:txBody>
      </p:sp>
    </p:spTree>
    <p:extLst>
      <p:ext uri="{BB962C8B-B14F-4D97-AF65-F5344CB8AC3E}">
        <p14:creationId xmlns:p14="http://schemas.microsoft.com/office/powerpoint/2010/main" val="616744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Human Errors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4CCCE-0683-EF45-8963-49460665C1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Vincent Gramoli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9D605-CB20-5A49-B8E3-B9241C51CA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49CCE8-E7C4-0E4E-B913-26B1CA3A772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A79158-B028-D248-BBEE-38E3A1EE3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358901"/>
            <a:ext cx="10515600" cy="511333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Bai Jamjuree" pitchFamily="2" charset="-34"/>
              <a:cs typeface="Bai Jamjuree" pitchFamily="2" charset="-34"/>
            </a:endParaRPr>
          </a:p>
          <a:p>
            <a:endParaRPr lang="en-US" dirty="0">
              <a:latin typeface="Bai Jamjuree" pitchFamily="2" charset="-34"/>
              <a:cs typeface="Bai Jamjuree" pitchFamily="2" charset="-34"/>
            </a:endParaRPr>
          </a:p>
          <a:p>
            <a:endParaRPr lang="en-US" dirty="0">
              <a:latin typeface="Bai Jamjuree" pitchFamily="2" charset="-34"/>
              <a:cs typeface="Bai Jamjuree" pitchFamily="2" charset="-34"/>
            </a:endParaRPr>
          </a:p>
          <a:p>
            <a:endParaRPr lang="en-US" dirty="0">
              <a:latin typeface="Bai Jamjuree" pitchFamily="2" charset="-34"/>
              <a:cs typeface="Bai Jamjuree" pitchFamily="2" charset="-34"/>
            </a:endParaRPr>
          </a:p>
          <a:p>
            <a:pPr marL="0" indent="0">
              <a:buNone/>
            </a:pPr>
            <a:endParaRPr lang="en-US" dirty="0">
              <a:latin typeface="Bai Jamjuree" pitchFamily="2" charset="-34"/>
              <a:cs typeface="Bai Jamjuree" pitchFamily="2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8A03F4-8889-7943-90F9-27E72B6C3C64}"/>
              </a:ext>
            </a:extLst>
          </p:cNvPr>
          <p:cNvSpPr txBox="1"/>
          <p:nvPr/>
        </p:nvSpPr>
        <p:spPr>
          <a:xfrm>
            <a:off x="5213675" y="6356350"/>
            <a:ext cx="865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PODC 22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1C371D-C704-2421-D659-A5119AF85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5073" y="4965812"/>
            <a:ext cx="3193149" cy="9166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190F8A1-7B33-E2DA-FE87-ACC95F031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2807054"/>
            <a:ext cx="3741097" cy="19550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4F13BF4-B2AF-EA82-0E54-7269F7AE3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389" y="1574404"/>
            <a:ext cx="4080861" cy="109073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52FAC74-4462-1E5D-B253-A5B60ECAF4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9589" y="1153122"/>
            <a:ext cx="3351117" cy="22097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CF29735-E32B-87FD-04D3-2E23DDDF80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294" y="2903599"/>
            <a:ext cx="2101811" cy="210181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0E38B30-5FC6-982A-F09C-3C38186E9D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9565" y="3214364"/>
            <a:ext cx="3655063" cy="120579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9E2F2A0-57BE-0A24-9957-1C2F4DF47B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2047" y="5066369"/>
            <a:ext cx="2590800" cy="774700"/>
          </a:xfrm>
          <a:prstGeom prst="rect">
            <a:avLst/>
          </a:prstGeom>
        </p:spPr>
      </p:pic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CA222DAE-64CD-44E7-2CA1-D31815C96A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92022" y="1752145"/>
            <a:ext cx="3084444" cy="902764"/>
          </a:xfrm>
          <a:prstGeom prst="rect">
            <a:avLst/>
          </a:prstGeom>
        </p:spPr>
      </p:pic>
      <p:pic>
        <p:nvPicPr>
          <p:cNvPr id="40" name="Picture 39" descr="Logo&#10;&#10;Description automatically generated with medium confidence">
            <a:extLst>
              <a:ext uri="{FF2B5EF4-FFF2-40B4-BE49-F238E27FC236}">
                <a16:creationId xmlns:a16="http://schemas.microsoft.com/office/drawing/2014/main" id="{EF821585-4737-F3C4-AC06-51FD30342B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49066" y="5066369"/>
            <a:ext cx="33274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64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 Belly Blockchain </a:t>
            </a:r>
            <a:r>
              <a:rPr lang="en-US" dirty="0">
                <a:solidFill>
                  <a:srgbClr val="00B050"/>
                </a:solidFill>
              </a:rPr>
              <a:t>[IEEE S&amp;P’21]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4CCCE-0683-EF45-8963-49460665C1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Vincent Gramoli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9D605-CB20-5A49-B8E3-B9241C51CA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49CCE8-E7C4-0E4E-B913-26B1CA3A772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A79158-B028-D248-BBEE-38E3A1EE3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1690688"/>
            <a:ext cx="10919791" cy="478155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>
                <a:latin typeface="Bai Jamjuree" pitchFamily="2" charset="-34"/>
                <a:cs typeface="Bai Jamjuree" pitchFamily="2" charset="-34"/>
              </a:rPr>
              <a:t>Builds upon DBFT, a partially synchronous consensus protocol</a:t>
            </a:r>
          </a:p>
          <a:p>
            <a:pPr>
              <a:buFontTx/>
              <a:buChar char="-"/>
            </a:pPr>
            <a:endParaRPr lang="en-US" dirty="0">
              <a:latin typeface="Bai Jamjuree" pitchFamily="2" charset="-34"/>
              <a:cs typeface="Bai Jamjuree" pitchFamily="2" charset="-34"/>
            </a:endParaRPr>
          </a:p>
          <a:p>
            <a:pPr>
              <a:buFontTx/>
              <a:buChar char="-"/>
            </a:pPr>
            <a:r>
              <a:rPr lang="en-US" dirty="0">
                <a:latin typeface="Bai Jamjuree" pitchFamily="2" charset="-34"/>
                <a:cs typeface="Bai Jamjuree" pitchFamily="2" charset="-34"/>
              </a:rPr>
              <a:t>Can scale, its performance increasing with the system size</a:t>
            </a:r>
          </a:p>
          <a:p>
            <a:pPr marL="0" indent="0">
              <a:buNone/>
            </a:pPr>
            <a:endParaRPr lang="en-US" dirty="0">
              <a:latin typeface="Bai Jamjuree" pitchFamily="2" charset="-34"/>
              <a:cs typeface="Bai Jamjuree" pitchFamily="2" charset="-34"/>
            </a:endParaRPr>
          </a:p>
          <a:p>
            <a:pPr>
              <a:buFontTx/>
              <a:buChar char="-"/>
            </a:pPr>
            <a:r>
              <a:rPr lang="en-US" dirty="0">
                <a:latin typeface="Bai Jamjuree" pitchFamily="2" charset="-34"/>
                <a:cs typeface="Bai Jamjuree" pitchFamily="2" charset="-34"/>
              </a:rPr>
              <a:t>Peaks at 660,000 transactions per second</a:t>
            </a:r>
          </a:p>
          <a:p>
            <a:pPr>
              <a:buFontTx/>
              <a:buChar char="-"/>
            </a:pPr>
            <a:endParaRPr lang="en-US" dirty="0">
              <a:latin typeface="Bai Jamjuree" pitchFamily="2" charset="-34"/>
              <a:cs typeface="Bai Jamjuree" pitchFamily="2" charset="-34"/>
            </a:endParaRPr>
          </a:p>
          <a:p>
            <a:pPr>
              <a:buFontTx/>
              <a:buChar char="-"/>
            </a:pPr>
            <a:r>
              <a:rPr lang="en-US" dirty="0">
                <a:latin typeface="Bai Jamjuree" pitchFamily="2" charset="-34"/>
                <a:cs typeface="Bai Jamjuree" pitchFamily="2" charset="-34"/>
              </a:rPr>
              <a:t>Deployed on 1000 machines across 4 continents</a:t>
            </a:r>
          </a:p>
          <a:p>
            <a:pPr>
              <a:buFontTx/>
              <a:buChar char="-"/>
            </a:pPr>
            <a:endParaRPr lang="en-US" dirty="0">
              <a:latin typeface="Bai Jamjuree" pitchFamily="2" charset="-34"/>
              <a:cs typeface="Bai Jamjuree" pitchFamily="2" charset="-34"/>
            </a:endParaRPr>
          </a:p>
          <a:p>
            <a:pPr>
              <a:buFontTx/>
              <a:buChar char="-"/>
            </a:pPr>
            <a:r>
              <a:rPr lang="en-US" dirty="0">
                <a:latin typeface="Bai Jamjuree" pitchFamily="2" charset="-34"/>
                <a:cs typeface="Bai Jamjuree" pitchFamily="2" charset="-34"/>
              </a:rPr>
              <a:t>Achieves 3 second finality (commit time)</a:t>
            </a:r>
          </a:p>
          <a:p>
            <a:pPr>
              <a:buFontTx/>
              <a:buChar char="-"/>
            </a:pPr>
            <a:endParaRPr lang="en-US" dirty="0">
              <a:latin typeface="Bai Jamjuree" pitchFamily="2" charset="-34"/>
              <a:cs typeface="Bai Jamjuree" pitchFamily="2" charset="-34"/>
            </a:endParaRPr>
          </a:p>
          <a:p>
            <a:pPr>
              <a:buFontTx/>
              <a:buChar char="-"/>
            </a:pPr>
            <a:endParaRPr lang="en-US" dirty="0">
              <a:latin typeface="Bai Jamjuree" pitchFamily="2" charset="-34"/>
              <a:cs typeface="Bai Jamjuree" pitchFamily="2" charset="-34"/>
            </a:endParaRPr>
          </a:p>
          <a:p>
            <a:pPr>
              <a:buFontTx/>
              <a:buChar char="-"/>
            </a:pPr>
            <a:endParaRPr lang="en-US" dirty="0">
              <a:latin typeface="Bai Jamjuree" pitchFamily="2" charset="-34"/>
              <a:cs typeface="Bai Jamjuree" pitchFamily="2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8A03F4-8889-7943-90F9-27E72B6C3C64}"/>
              </a:ext>
            </a:extLst>
          </p:cNvPr>
          <p:cNvSpPr txBox="1"/>
          <p:nvPr/>
        </p:nvSpPr>
        <p:spPr>
          <a:xfrm>
            <a:off x="5213675" y="6356350"/>
            <a:ext cx="865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PODC 22 </a:t>
            </a:r>
          </a:p>
        </p:txBody>
      </p:sp>
    </p:spTree>
    <p:extLst>
      <p:ext uri="{BB962C8B-B14F-4D97-AF65-F5344CB8AC3E}">
        <p14:creationId xmlns:p14="http://schemas.microsoft.com/office/powerpoint/2010/main" val="533977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2744</TotalTime>
  <Words>479</Words>
  <Application>Microsoft Macintosh PowerPoint</Application>
  <PresentationFormat>Widescreen</PresentationFormat>
  <Paragraphs>162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Bai Jamjuree</vt:lpstr>
      <vt:lpstr>Calibri</vt:lpstr>
      <vt:lpstr>Calibri Light</vt:lpstr>
      <vt:lpstr>IBM Plex Serif</vt:lpstr>
      <vt:lpstr>IBM Plex Serif Bold</vt:lpstr>
      <vt:lpstr>Office Theme</vt:lpstr>
      <vt:lpstr>1_Office Theme</vt:lpstr>
      <vt:lpstr>HOLISTIC VERIFICATION OF BLOCKCHAIN CONSENSUS</vt:lpstr>
      <vt:lpstr>Blockchain</vt:lpstr>
      <vt:lpstr>Double Spending</vt:lpstr>
      <vt:lpstr>Loss of Assets</vt:lpstr>
      <vt:lpstr>Loss of Assets</vt:lpstr>
      <vt:lpstr>Loss of Assets</vt:lpstr>
      <vt:lpstr>The Need for Byzantine Consensus</vt:lpstr>
      <vt:lpstr>Impact of Human Errors</vt:lpstr>
      <vt:lpstr>Red Belly Blockchain [IEEE S&amp;P’21]</vt:lpstr>
      <vt:lpstr>Holistic Verification of  DBFT</vt:lpstr>
      <vt:lpstr>Holistic Verification of  DBFT</vt:lpstr>
      <vt:lpstr>Holistic Verification of DBFT</vt:lpstr>
      <vt:lpstr>PowerPoint Presentation</vt:lpstr>
      <vt:lpstr>Relater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FORMAL VERIFICATION OF BLOCKCHAIN CONSENSUS</dc:title>
  <dc:creator>Vincent Gramoli</dc:creator>
  <cp:lastModifiedBy>Vincent Gramoli</cp:lastModifiedBy>
  <cp:revision>41</cp:revision>
  <dcterms:created xsi:type="dcterms:W3CDTF">2021-10-04T10:01:53Z</dcterms:created>
  <dcterms:modified xsi:type="dcterms:W3CDTF">2022-07-28T09:59:07Z</dcterms:modified>
</cp:coreProperties>
</file>